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6"/>
  </p:notesMasterIdLst>
  <p:sldIdLst>
    <p:sldId id="323" r:id="rId3"/>
    <p:sldId id="305" r:id="rId4"/>
    <p:sldId id="319" r:id="rId5"/>
    <p:sldId id="320" r:id="rId6"/>
    <p:sldId id="2691" r:id="rId7"/>
    <p:sldId id="605" r:id="rId8"/>
    <p:sldId id="2695" r:id="rId9"/>
    <p:sldId id="2696" r:id="rId10"/>
    <p:sldId id="2700" r:id="rId11"/>
    <p:sldId id="2697" r:id="rId12"/>
    <p:sldId id="2698" r:id="rId13"/>
    <p:sldId id="269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494" autoAdjust="0"/>
  </p:normalViewPr>
  <p:slideViewPr>
    <p:cSldViewPr snapToGrid="0">
      <p:cViewPr varScale="1">
        <p:scale>
          <a:sx n="58" d="100"/>
          <a:sy n="58" d="100"/>
        </p:scale>
        <p:origin x="9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142F4-6488-4963-AA34-A3A42590E59C}"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DE10D-F6CF-485E-B475-CB8EBAD58DD0}" type="slidenum">
              <a:rPr lang="en-US" smtClean="0"/>
              <a:t>‹#›</a:t>
            </a:fld>
            <a:endParaRPr lang="en-US"/>
          </a:p>
        </p:txBody>
      </p:sp>
    </p:spTree>
    <p:extLst>
      <p:ext uri="{BB962C8B-B14F-4D97-AF65-F5344CB8AC3E}">
        <p14:creationId xmlns:p14="http://schemas.microsoft.com/office/powerpoint/2010/main" val="377380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kern="1200">
                <a:solidFill>
                  <a:schemeClr val="tx1"/>
                </a:solidFill>
                <a:latin typeface="+mn-lt"/>
                <a:ea typeface="+mn-ea"/>
                <a:cs typeface="Times New Roman" panose="02020603050405020304" pitchFamily="18" charset="0"/>
              </a:rPr>
              <a:t>(Title Slide Option 1)</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5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a:r>
              <a:rPr lang="en-US" dirty="0"/>
              <a:t>Why CPCB? OUTCOMES:</a:t>
            </a:r>
          </a:p>
          <a:p>
            <a:pPr marL="171450" indent="-171450">
              <a:buFont typeface="Arial" panose="020B0604020202020204" pitchFamily="34" charset="0"/>
              <a:buChar char="•"/>
            </a:pPr>
            <a:r>
              <a:rPr lang="en-US" dirty="0"/>
              <a:t>Improved local leadership capability</a:t>
            </a:r>
          </a:p>
          <a:p>
            <a:pPr marL="171450" indent="-171450">
              <a:buFont typeface="Arial" panose="020B0604020202020204" pitchFamily="34" charset="0"/>
              <a:buChar char="•"/>
            </a:pPr>
            <a:r>
              <a:rPr lang="en-US" dirty="0"/>
              <a:t>Improved post-event planning </a:t>
            </a:r>
          </a:p>
          <a:p>
            <a:pPr marL="171450" indent="-171450">
              <a:buFont typeface="Arial" panose="020B0604020202020204" pitchFamily="34" charset="0"/>
              <a:buChar char="•"/>
            </a:pPr>
            <a:r>
              <a:rPr lang="en-US" dirty="0"/>
              <a:t>Improved local involvement of community stakeholders</a:t>
            </a:r>
          </a:p>
          <a:p>
            <a:pPr marL="171450" indent="-171450">
              <a:buFont typeface="Arial" panose="020B0604020202020204" pitchFamily="34" charset="0"/>
              <a:buChar char="•"/>
            </a:pPr>
            <a:r>
              <a:rPr lang="en-US" dirty="0"/>
              <a:t>Improved local recovery management (LDRM) </a:t>
            </a:r>
          </a:p>
          <a:p>
            <a:endParaRPr lang="en-US" dirty="0"/>
          </a:p>
          <a:p>
            <a:pPr marL="0" indent="0">
              <a:buNone/>
            </a:pPr>
            <a:r>
              <a:rPr lang="en-US" dirty="0"/>
              <a:t>Which lead to:</a:t>
            </a:r>
          </a:p>
          <a:p>
            <a:pPr marL="171450" indent="-171450">
              <a:buFont typeface="Arial" panose="020B0604020202020204" pitchFamily="34" charset="0"/>
              <a:buChar char="•"/>
            </a:pPr>
            <a:r>
              <a:rPr lang="en-US" dirty="0"/>
              <a:t>better local decisions, resilience, more community support, accountability </a:t>
            </a:r>
          </a:p>
          <a:p>
            <a:pPr marL="171450" indent="-171450">
              <a:buFont typeface="Arial" panose="020B0604020202020204" pitchFamily="34" charset="0"/>
              <a:buChar char="•"/>
            </a:pPr>
            <a:r>
              <a:rPr lang="en-US" dirty="0"/>
              <a:t>faster/efficient/effective recovery and use of federal dollars.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56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13</a:t>
            </a:fld>
            <a:endParaRPr lang="en-US"/>
          </a:p>
        </p:txBody>
      </p:sp>
    </p:spTree>
    <p:extLst>
      <p:ext uri="{BB962C8B-B14F-4D97-AF65-F5344CB8AC3E}">
        <p14:creationId xmlns:p14="http://schemas.microsoft.com/office/powerpoint/2010/main" val="247171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with an explanation of what CPCB is, it’s important to know the context of Recovery and the National Disaster Recovery Framework.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70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The National Disaster Recovery Framework (</a:t>
            </a:r>
            <a:r>
              <a:rPr lang="en-US" b="1" i="0" dirty="0">
                <a:solidFill>
                  <a:srgbClr val="5F6368"/>
                </a:solidFill>
                <a:effectLst/>
                <a:latin typeface="Roboto" panose="02000000000000000000" pitchFamily="2" charset="0"/>
              </a:rPr>
              <a:t>NDRF</a:t>
            </a:r>
            <a:r>
              <a:rPr lang="en-US" b="0" i="0" dirty="0">
                <a:solidFill>
                  <a:srgbClr val="4D5156"/>
                </a:solidFill>
                <a:effectLst/>
                <a:latin typeface="Roboto" panose="02000000000000000000" pitchFamily="2" charset="0"/>
              </a:rPr>
              <a:t>) provides organizational and operational guidance for whole community engagement in disaster recovery.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92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Eight Guiding Principles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Leadership and Local Primacy: </a:t>
            </a:r>
            <a:r>
              <a:rPr lang="en-US" sz="1200" dirty="0"/>
              <a:t>Local, state and tribal governments have primary responsibility for the recovery of their communities and play the lead role in planning for and managing all aspects of community recovery.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40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just explained the structures under which CPCB falls. This sets the context for what CPCB actually DOES.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50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a:r>
              <a:rPr lang="en-US" dirty="0"/>
              <a:t>Why CPCB? OUTCOMES:</a:t>
            </a:r>
          </a:p>
          <a:p>
            <a:pPr marL="171450" indent="-171450">
              <a:buFont typeface="Arial" panose="020B0604020202020204" pitchFamily="34" charset="0"/>
              <a:buChar char="•"/>
            </a:pPr>
            <a:r>
              <a:rPr lang="en-US" dirty="0"/>
              <a:t>Improved local leadership capability</a:t>
            </a:r>
          </a:p>
          <a:p>
            <a:pPr marL="171450" indent="-171450">
              <a:buFont typeface="Arial" panose="020B0604020202020204" pitchFamily="34" charset="0"/>
              <a:buChar char="•"/>
            </a:pPr>
            <a:r>
              <a:rPr lang="en-US" dirty="0"/>
              <a:t>Improved post-event planning </a:t>
            </a:r>
          </a:p>
          <a:p>
            <a:pPr marL="171450" indent="-171450">
              <a:buFont typeface="Arial" panose="020B0604020202020204" pitchFamily="34" charset="0"/>
              <a:buChar char="•"/>
            </a:pPr>
            <a:r>
              <a:rPr lang="en-US" dirty="0"/>
              <a:t>Improved local involvement of community stakeholders</a:t>
            </a:r>
          </a:p>
          <a:p>
            <a:pPr marL="171450" indent="-171450">
              <a:buFont typeface="Arial" panose="020B0604020202020204" pitchFamily="34" charset="0"/>
              <a:buChar char="•"/>
            </a:pPr>
            <a:r>
              <a:rPr lang="en-US" dirty="0"/>
              <a:t>Improved local recovery management (LDRM) </a:t>
            </a:r>
          </a:p>
          <a:p>
            <a:endParaRPr lang="en-US" dirty="0"/>
          </a:p>
          <a:p>
            <a:pPr marL="0" indent="0">
              <a:buNone/>
            </a:pPr>
            <a:r>
              <a:rPr lang="en-US" dirty="0"/>
              <a:t>Which lead to:</a:t>
            </a:r>
          </a:p>
          <a:p>
            <a:pPr marL="171450" indent="-171450">
              <a:buFont typeface="Arial" panose="020B0604020202020204" pitchFamily="34" charset="0"/>
              <a:buChar char="•"/>
            </a:pPr>
            <a:r>
              <a:rPr lang="en-US" dirty="0"/>
              <a:t>better local decisions, resilience, more community support, accountability </a:t>
            </a:r>
          </a:p>
          <a:p>
            <a:pPr marL="171450" indent="-171450">
              <a:buFont typeface="Arial" panose="020B0604020202020204" pitchFamily="34" charset="0"/>
              <a:buChar char="•"/>
            </a:pPr>
            <a:r>
              <a:rPr lang="en-US" dirty="0"/>
              <a:t>faster/efficient/effective recovery and use of federal dollars.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36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a:r>
              <a:rPr lang="en-US" dirty="0"/>
              <a:t>Why CPCB? OUTCOMES:</a:t>
            </a:r>
          </a:p>
          <a:p>
            <a:pPr marL="171450" indent="-171450">
              <a:buFont typeface="Arial" panose="020B0604020202020204" pitchFamily="34" charset="0"/>
              <a:buChar char="•"/>
            </a:pPr>
            <a:r>
              <a:rPr lang="en-US" dirty="0"/>
              <a:t>Improved local leadership capability</a:t>
            </a:r>
          </a:p>
          <a:p>
            <a:pPr marL="171450" indent="-171450">
              <a:buFont typeface="Arial" panose="020B0604020202020204" pitchFamily="34" charset="0"/>
              <a:buChar char="•"/>
            </a:pPr>
            <a:r>
              <a:rPr lang="en-US" dirty="0"/>
              <a:t>Improved post-event planning </a:t>
            </a:r>
          </a:p>
          <a:p>
            <a:pPr marL="171450" indent="-171450">
              <a:buFont typeface="Arial" panose="020B0604020202020204" pitchFamily="34" charset="0"/>
              <a:buChar char="•"/>
            </a:pPr>
            <a:r>
              <a:rPr lang="en-US" dirty="0"/>
              <a:t>Improved local involvement of community stakeholders</a:t>
            </a:r>
          </a:p>
          <a:p>
            <a:pPr marL="171450" indent="-171450">
              <a:buFont typeface="Arial" panose="020B0604020202020204" pitchFamily="34" charset="0"/>
              <a:buChar char="•"/>
            </a:pPr>
            <a:r>
              <a:rPr lang="en-US" dirty="0"/>
              <a:t>Improved local recovery management (LDRM) </a:t>
            </a:r>
          </a:p>
          <a:p>
            <a:endParaRPr lang="en-US" dirty="0"/>
          </a:p>
          <a:p>
            <a:pPr marL="0" indent="0">
              <a:buNone/>
            </a:pPr>
            <a:r>
              <a:rPr lang="en-US" dirty="0"/>
              <a:t>Which lead to:</a:t>
            </a:r>
          </a:p>
          <a:p>
            <a:pPr marL="171450" indent="-171450">
              <a:buFont typeface="Arial" panose="020B0604020202020204" pitchFamily="34" charset="0"/>
              <a:buChar char="•"/>
            </a:pPr>
            <a:r>
              <a:rPr lang="en-US" dirty="0"/>
              <a:t>better local decisions, resilience, more community support, accountability </a:t>
            </a:r>
          </a:p>
          <a:p>
            <a:pPr marL="171450" indent="-171450">
              <a:buFont typeface="Arial" panose="020B0604020202020204" pitchFamily="34" charset="0"/>
              <a:buChar char="•"/>
            </a:pPr>
            <a:r>
              <a:rPr lang="en-US" dirty="0"/>
              <a:t>faster/efficient/effective recovery and use of federal dollars.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874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a:r>
              <a:rPr lang="en-US" dirty="0"/>
              <a:t>Why CPCB? OUTCOMES:</a:t>
            </a:r>
          </a:p>
          <a:p>
            <a:pPr marL="171450" indent="-171450">
              <a:buFont typeface="Arial" panose="020B0604020202020204" pitchFamily="34" charset="0"/>
              <a:buChar char="•"/>
            </a:pPr>
            <a:r>
              <a:rPr lang="en-US" dirty="0"/>
              <a:t>Improved local leadership capability</a:t>
            </a:r>
          </a:p>
          <a:p>
            <a:pPr marL="171450" indent="-171450">
              <a:buFont typeface="Arial" panose="020B0604020202020204" pitchFamily="34" charset="0"/>
              <a:buChar char="•"/>
            </a:pPr>
            <a:r>
              <a:rPr lang="en-US" dirty="0"/>
              <a:t>Improved post-event planning </a:t>
            </a:r>
          </a:p>
          <a:p>
            <a:pPr marL="171450" indent="-171450">
              <a:buFont typeface="Arial" panose="020B0604020202020204" pitchFamily="34" charset="0"/>
              <a:buChar char="•"/>
            </a:pPr>
            <a:r>
              <a:rPr lang="en-US" dirty="0"/>
              <a:t>Improved local involvement of community stakeholders</a:t>
            </a:r>
          </a:p>
          <a:p>
            <a:pPr marL="171450" indent="-171450">
              <a:buFont typeface="Arial" panose="020B0604020202020204" pitchFamily="34" charset="0"/>
              <a:buChar char="•"/>
            </a:pPr>
            <a:r>
              <a:rPr lang="en-US" dirty="0"/>
              <a:t>Improved local recovery management (LDRM) </a:t>
            </a:r>
          </a:p>
          <a:p>
            <a:endParaRPr lang="en-US" dirty="0"/>
          </a:p>
          <a:p>
            <a:pPr marL="0" indent="0">
              <a:buNone/>
            </a:pPr>
            <a:r>
              <a:rPr lang="en-US" dirty="0"/>
              <a:t>Which lead to:</a:t>
            </a:r>
          </a:p>
          <a:p>
            <a:pPr marL="171450" indent="-171450">
              <a:buFont typeface="Arial" panose="020B0604020202020204" pitchFamily="34" charset="0"/>
              <a:buChar char="•"/>
            </a:pPr>
            <a:r>
              <a:rPr lang="en-US" dirty="0"/>
              <a:t>better local decisions, resilience, more community support, accountability </a:t>
            </a:r>
          </a:p>
          <a:p>
            <a:pPr marL="171450" indent="-171450">
              <a:buFont typeface="Arial" panose="020B0604020202020204" pitchFamily="34" charset="0"/>
              <a:buChar char="•"/>
            </a:pPr>
            <a:r>
              <a:rPr lang="en-US" dirty="0"/>
              <a:t>faster/efficient/effective recovery and use of federal dollars.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79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42900"/>
            <a:r>
              <a:rPr lang="en-US" dirty="0"/>
              <a:t>Why CPCB? OUTCOMES:</a:t>
            </a:r>
          </a:p>
          <a:p>
            <a:pPr marL="171450" indent="-171450">
              <a:buFont typeface="Arial" panose="020B0604020202020204" pitchFamily="34" charset="0"/>
              <a:buChar char="•"/>
            </a:pPr>
            <a:r>
              <a:rPr lang="en-US" dirty="0"/>
              <a:t>Improved local leadership capability</a:t>
            </a:r>
          </a:p>
          <a:p>
            <a:pPr marL="171450" indent="-171450">
              <a:buFont typeface="Arial" panose="020B0604020202020204" pitchFamily="34" charset="0"/>
              <a:buChar char="•"/>
            </a:pPr>
            <a:r>
              <a:rPr lang="en-US" dirty="0"/>
              <a:t>Improved post-event planning </a:t>
            </a:r>
          </a:p>
          <a:p>
            <a:pPr marL="171450" indent="-171450">
              <a:buFont typeface="Arial" panose="020B0604020202020204" pitchFamily="34" charset="0"/>
              <a:buChar char="•"/>
            </a:pPr>
            <a:r>
              <a:rPr lang="en-US" dirty="0"/>
              <a:t>Improved local involvement of community stakeholders</a:t>
            </a:r>
          </a:p>
          <a:p>
            <a:pPr marL="171450" indent="-171450">
              <a:buFont typeface="Arial" panose="020B0604020202020204" pitchFamily="34" charset="0"/>
              <a:buChar char="•"/>
            </a:pPr>
            <a:r>
              <a:rPr lang="en-US" dirty="0"/>
              <a:t>Improved local recovery management (LDRM) </a:t>
            </a:r>
          </a:p>
          <a:p>
            <a:endParaRPr lang="en-US" dirty="0"/>
          </a:p>
          <a:p>
            <a:pPr marL="0" indent="0">
              <a:buNone/>
            </a:pPr>
            <a:r>
              <a:rPr lang="en-US" dirty="0"/>
              <a:t>Which lead to:</a:t>
            </a:r>
          </a:p>
          <a:p>
            <a:pPr marL="171450" indent="-171450">
              <a:buFont typeface="Arial" panose="020B0604020202020204" pitchFamily="34" charset="0"/>
              <a:buChar char="•"/>
            </a:pPr>
            <a:r>
              <a:rPr lang="en-US" dirty="0"/>
              <a:t>better local decisions, resilience, more community support, accountability </a:t>
            </a:r>
          </a:p>
          <a:p>
            <a:pPr marL="171450" indent="-171450">
              <a:buFont typeface="Arial" panose="020B0604020202020204" pitchFamily="34" charset="0"/>
              <a:buChar char="•"/>
            </a:pPr>
            <a:r>
              <a:rPr lang="en-US" dirty="0"/>
              <a:t>faster/efficient/effective recovery and use of federal dollars.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528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dirty="0"/>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dirty="0"/>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328977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727525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dirty="0"/>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dirty="0"/>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Tree>
    <p:extLst>
      <p:ext uri="{BB962C8B-B14F-4D97-AF65-F5344CB8AC3E}">
        <p14:creationId xmlns:p14="http://schemas.microsoft.com/office/powerpoint/2010/main" val="118801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05399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58172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dirty="0"/>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849437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37612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73843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dirty="0"/>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73871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1845545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833" y="0"/>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26919242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dirty="0"/>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33078985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265070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17488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213143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2307910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327977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155707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2946389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505782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728064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81123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142177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654525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452263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492962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6929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96949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dirty="0"/>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dirty="0"/>
              <a:t>Click to edit Master text styles</a:t>
            </a:r>
          </a:p>
        </p:txBody>
      </p:sp>
    </p:spTree>
    <p:extLst>
      <p:ext uri="{BB962C8B-B14F-4D97-AF65-F5344CB8AC3E}">
        <p14:creationId xmlns:p14="http://schemas.microsoft.com/office/powerpoint/2010/main" val="266650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dirty="0"/>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76625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dirty="0"/>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endParaRPr lang="en-US" dirty="0"/>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dirty="0"/>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dirty="0">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04426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dirty="0"/>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dirty="0"/>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dirty="0"/>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392993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dirty="0"/>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52799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dirty="0"/>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dirty="0"/>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dirty="0"/>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100506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endParaRPr lang="en-US" dirty="0"/>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dirty="0"/>
          </a:p>
        </p:txBody>
      </p:sp>
    </p:spTree>
    <p:extLst>
      <p:ext uri="{BB962C8B-B14F-4D97-AF65-F5344CB8AC3E}">
        <p14:creationId xmlns:p14="http://schemas.microsoft.com/office/powerpoint/2010/main" val="3322627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7/19/2023</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13334401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recovery.mo.gov/for-communities" TargetMode="External"/><Relationship Id="rId5" Type="http://schemas.openxmlformats.org/officeDocument/2006/relationships/hyperlink" Target="https://www.energy.gov/ai/articles/doe-announces-115k-grant-use-ai-improve-sewage-underserved-communities"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mailto:Jessica.Pugh@fema.dh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fema.gov/sites/default/files/2020-06/national_disaster_recovery_framework_2nd.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ema.gov/sites/default/files/documents/fema_community-assistance-recovery-support-function.pdf#:~:text=CA%20is%20one%20of%20six%20RSFs%2C%20established%20under,cadre%20of%20staff%20available%20to%20deploy%20to%20disaster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f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n-lt"/>
                <a:ea typeface="Open Sans" panose="020B0606030504020204" pitchFamily="34" charset="0"/>
                <a:cs typeface="Open Sans" panose="020B0606030504020204" pitchFamily="34" charset="0"/>
              </a:rPr>
              <a:t>Community Recovery: It’s a Long Haul</a:t>
            </a:r>
            <a:endParaRPr lang="en-US" b="0" dirty="0">
              <a:latin typeface="+mj-lt"/>
              <a:cs typeface="Times New Roman" panose="02020603050405020304" pitchFamily="18" charset="0"/>
            </a:endParaRPr>
          </a:p>
        </p:txBody>
      </p:sp>
      <p:sp>
        <p:nvSpPr>
          <p:cNvPr id="3" name="Text Placeholder 2"/>
          <p:cNvSpPr>
            <a:spLocks noGrp="1"/>
          </p:cNvSpPr>
          <p:nvPr>
            <p:ph type="body" sz="quarter" idx="10"/>
          </p:nvPr>
        </p:nvSpPr>
        <p:spPr>
          <a:xfrm>
            <a:off x="745067" y="2917372"/>
            <a:ext cx="10708748" cy="1148366"/>
          </a:xfrm>
        </p:spPr>
        <p:txBody>
          <a:bodyPr>
            <a:normAutofit/>
          </a:bodyPr>
          <a:lstStyle/>
          <a:p>
            <a:r>
              <a:rPr lang="en-US" sz="1400" dirty="0">
                <a:latin typeface="+mn-lt"/>
                <a:ea typeface="Open Sans" panose="020B0606030504020204" pitchFamily="34" charset="0"/>
                <a:cs typeface="Open Sans" panose="020B0606030504020204" pitchFamily="34" charset="0"/>
              </a:rPr>
              <a:t>Community Assistance | April 2023</a:t>
            </a:r>
          </a:p>
        </p:txBody>
      </p:sp>
    </p:spTree>
    <p:extLst>
      <p:ext uri="{BB962C8B-B14F-4D97-AF65-F5344CB8AC3E}">
        <p14:creationId xmlns:p14="http://schemas.microsoft.com/office/powerpoint/2010/main" val="210209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a:xfrm>
            <a:off x="718835" y="452434"/>
            <a:ext cx="5891515" cy="743347"/>
          </a:xfrm>
        </p:spPr>
        <p:txBody>
          <a:bodyPr/>
          <a:lstStyle/>
          <a:p>
            <a:r>
              <a:rPr lang="en-US" dirty="0"/>
              <a:t>Community Assistance Post-Disaster:</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804559" y="1486313"/>
            <a:ext cx="11282665" cy="4106412"/>
          </a:xfrm>
        </p:spPr>
        <p:txBody>
          <a:bodyPr>
            <a:normAutofit/>
          </a:bodyPr>
          <a:lstStyle/>
          <a:p>
            <a:pPr marL="0" indent="0" defTabSz="914400">
              <a:lnSpc>
                <a:spcPct val="90000"/>
              </a:lnSpc>
              <a:buNone/>
            </a:pPr>
            <a:r>
              <a:rPr lang="en-US" sz="2400" dirty="0"/>
              <a:t>Supports partners by providing resources: </a:t>
            </a:r>
          </a:p>
          <a:p>
            <a:pPr lvl="1" indent="-342900" defTabSz="914400">
              <a:lnSpc>
                <a:spcPct val="90000"/>
              </a:lnSpc>
              <a:buSzPct val="100000"/>
              <a:buFont typeface="Arial" panose="020B0604020202020204" pitchFamily="34" charset="0"/>
              <a:buChar char="•"/>
            </a:pPr>
            <a:r>
              <a:rPr lang="en-US" sz="2200" dirty="0"/>
              <a:t>Education</a:t>
            </a:r>
          </a:p>
          <a:p>
            <a:pPr lvl="1" indent="-342900" defTabSz="914400">
              <a:lnSpc>
                <a:spcPct val="90000"/>
              </a:lnSpc>
              <a:buSzPct val="100000"/>
              <a:buFont typeface="Arial" panose="020B0604020202020204" pitchFamily="34" charset="0"/>
              <a:buChar char="•"/>
            </a:pPr>
            <a:r>
              <a:rPr lang="en-US" sz="2200" dirty="0"/>
              <a:t>Peer-to-peer-forums and workshops</a:t>
            </a:r>
          </a:p>
          <a:p>
            <a:pPr lvl="1" indent="-342900" defTabSz="914400">
              <a:lnSpc>
                <a:spcPct val="90000"/>
              </a:lnSpc>
              <a:buSzPct val="100000"/>
              <a:buFont typeface="Arial" panose="020B0604020202020204" pitchFamily="34" charset="0"/>
              <a:buChar char="•"/>
            </a:pPr>
            <a:r>
              <a:rPr lang="en-US" sz="2200" dirty="0"/>
              <a:t>Community engagement and partnership development</a:t>
            </a:r>
          </a:p>
          <a:p>
            <a:pPr lvl="1" indent="-342900" defTabSz="914400">
              <a:lnSpc>
                <a:spcPct val="90000"/>
              </a:lnSpc>
              <a:buSzPct val="100000"/>
              <a:buFont typeface="Arial" panose="020B0604020202020204" pitchFamily="34" charset="0"/>
              <a:buChar char="•"/>
            </a:pPr>
            <a:r>
              <a:rPr lang="en-US" sz="2200" dirty="0"/>
              <a:t>Information on non-Stafford Act funding and technical assistance </a:t>
            </a:r>
          </a:p>
          <a:p>
            <a:pPr lvl="1" indent="-342900" defTabSz="914400">
              <a:lnSpc>
                <a:spcPct val="90000"/>
              </a:lnSpc>
              <a:buFont typeface="Arial" panose="020B0604020202020204" pitchFamily="34" charset="0"/>
              <a:buChar char="•"/>
            </a:pPr>
            <a:endParaRPr lang="en-US" sz="2400" dirty="0"/>
          </a:p>
          <a:p>
            <a:pPr marL="0" indent="0">
              <a:lnSpc>
                <a:spcPct val="100000"/>
              </a:lnSpc>
              <a:buNone/>
            </a:pPr>
            <a:endParaRPr lang="en-US" sz="2400"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a:ea typeface="+mn-ea"/>
                <a:cs typeface="Arial"/>
              </a:rPr>
              <a:t>Federal Emergency Management Agency</a:t>
            </a: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pic>
        <p:nvPicPr>
          <p:cNvPr id="6" name="Picture 2">
            <a:extLst>
              <a:ext uri="{FF2B5EF4-FFF2-40B4-BE49-F238E27FC236}">
                <a16:creationId xmlns:a16="http://schemas.microsoft.com/office/drawing/2014/main" id="{554B360D-4525-07B5-0BDA-92C9D72FB50C}"/>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10800000" flipV="1">
            <a:off x="1109129" y="3992145"/>
            <a:ext cx="9973741" cy="1795863"/>
          </a:xfrm>
          <a:prstGeom prst="rect">
            <a:avLst/>
          </a:prstGeom>
          <a:noFill/>
          <a:ln w="25400">
            <a:solidFill>
              <a:srgbClr val="8064A2">
                <a:lumMod val="90000"/>
              </a:srgbClr>
            </a:solidFill>
            <a:miter lim="800000"/>
            <a:headEnd/>
            <a:tailEnd/>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787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Recent Community Assistance Examples: </a:t>
            </a:r>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a:ea typeface="+mn-ea"/>
                <a:cs typeface="Arial"/>
              </a:rPr>
              <a:t>Federal Emergency Management Agency</a:t>
            </a: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pic>
        <p:nvPicPr>
          <p:cNvPr id="7" name="Picture 6">
            <a:extLst>
              <a:ext uri="{FF2B5EF4-FFF2-40B4-BE49-F238E27FC236}">
                <a16:creationId xmlns:a16="http://schemas.microsoft.com/office/drawing/2014/main" id="{F0019885-BA4C-7651-CA89-EE7AD5988587}"/>
              </a:ext>
            </a:extLst>
          </p:cNvPr>
          <p:cNvPicPr>
            <a:picLocks noChangeAspect="1"/>
          </p:cNvPicPr>
          <p:nvPr/>
        </p:nvPicPr>
        <p:blipFill rotWithShape="1">
          <a:blip r:embed="rId3"/>
          <a:srcRect l="14563" t="29515" r="42548" b="19223"/>
          <a:stretch/>
        </p:blipFill>
        <p:spPr>
          <a:xfrm>
            <a:off x="6618678" y="1636496"/>
            <a:ext cx="5058436" cy="3400919"/>
          </a:xfrm>
          <a:prstGeom prst="rect">
            <a:avLst/>
          </a:prstGeom>
        </p:spPr>
      </p:pic>
      <p:pic>
        <p:nvPicPr>
          <p:cNvPr id="9" name="Picture 8">
            <a:extLst>
              <a:ext uri="{FF2B5EF4-FFF2-40B4-BE49-F238E27FC236}">
                <a16:creationId xmlns:a16="http://schemas.microsoft.com/office/drawing/2014/main" id="{1B773E0F-EDB5-1E39-A0EB-9DFECBB38D36}"/>
              </a:ext>
            </a:extLst>
          </p:cNvPr>
          <p:cNvPicPr>
            <a:picLocks noChangeAspect="1"/>
          </p:cNvPicPr>
          <p:nvPr/>
        </p:nvPicPr>
        <p:blipFill rotWithShape="1">
          <a:blip r:embed="rId4"/>
          <a:srcRect l="20547" t="22778" r="22969" b="11250"/>
          <a:stretch/>
        </p:blipFill>
        <p:spPr>
          <a:xfrm>
            <a:off x="514886" y="1636496"/>
            <a:ext cx="5456758" cy="3585007"/>
          </a:xfrm>
          <a:prstGeom prst="rect">
            <a:avLst/>
          </a:prstGeom>
        </p:spPr>
      </p:pic>
      <p:cxnSp>
        <p:nvCxnSpPr>
          <p:cNvPr id="11" name="Straight Connector 10">
            <a:extLst>
              <a:ext uri="{FF2B5EF4-FFF2-40B4-BE49-F238E27FC236}">
                <a16:creationId xmlns:a16="http://schemas.microsoft.com/office/drawing/2014/main" id="{FBE3F131-105E-4EA4-98CC-21D948FC4CB8}"/>
              </a:ext>
            </a:extLst>
          </p:cNvPr>
          <p:cNvCxnSpPr>
            <a:cxnSpLocks/>
          </p:cNvCxnSpPr>
          <p:nvPr/>
        </p:nvCxnSpPr>
        <p:spPr>
          <a:xfrm>
            <a:off x="6096000" y="1663579"/>
            <a:ext cx="0" cy="38583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E7572E0-EA23-4815-EBDF-39EE7FC1A1A4}"/>
              </a:ext>
            </a:extLst>
          </p:cNvPr>
          <p:cNvSpPr txBox="1"/>
          <p:nvPr/>
        </p:nvSpPr>
        <p:spPr>
          <a:xfrm>
            <a:off x="1916858" y="5337245"/>
            <a:ext cx="2380285"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5"/>
              </a:rPr>
              <a:t>Department of Energy</a:t>
            </a:r>
            <a:endParaRPr lang="en-US" dirty="0"/>
          </a:p>
        </p:txBody>
      </p:sp>
      <p:sp>
        <p:nvSpPr>
          <p:cNvPr id="12" name="TextBox 11">
            <a:extLst>
              <a:ext uri="{FF2B5EF4-FFF2-40B4-BE49-F238E27FC236}">
                <a16:creationId xmlns:a16="http://schemas.microsoft.com/office/drawing/2014/main" id="{FD98B262-9510-EB90-94D8-EAC5BCD92EB9}"/>
              </a:ext>
            </a:extLst>
          </p:cNvPr>
          <p:cNvSpPr txBox="1"/>
          <p:nvPr/>
        </p:nvSpPr>
        <p:spPr>
          <a:xfrm>
            <a:off x="6727751" y="5337245"/>
            <a:ext cx="6097772" cy="369332"/>
          </a:xfrm>
          <a:prstGeom prst="rect">
            <a:avLst/>
          </a:prstGeom>
          <a:noFill/>
        </p:spPr>
        <p:txBody>
          <a:bodyPr wrap="square">
            <a:spAutoFit/>
          </a:bodyPr>
          <a:lstStyle/>
          <a:p>
            <a:r>
              <a:rPr lang="en-US" sz="1800" u="sng" dirty="0">
                <a:solidFill>
                  <a:srgbClr val="0563C1"/>
                </a:solidFill>
                <a:effectLst/>
                <a:latin typeface="Calibri" panose="020F0502020204030204" pitchFamily="34" charset="0"/>
                <a:ea typeface="Calibri" panose="020F0502020204030204" pitchFamily="34" charset="0"/>
                <a:hlinkClick r:id="rId6"/>
              </a:rPr>
              <a:t>Resources for Communities | Recovery.mo.gov</a:t>
            </a:r>
            <a:endParaRPr lang="en-US" dirty="0"/>
          </a:p>
        </p:txBody>
      </p:sp>
    </p:spTree>
    <p:extLst>
      <p:ext uri="{BB962C8B-B14F-4D97-AF65-F5344CB8AC3E}">
        <p14:creationId xmlns:p14="http://schemas.microsoft.com/office/powerpoint/2010/main" val="278650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DC6D50-D6CE-B3EE-A5C7-88B1B60AB398}"/>
              </a:ext>
            </a:extLst>
          </p:cNvPr>
          <p:cNvSpPr>
            <a:spLocks noGrp="1"/>
          </p:cNvSpPr>
          <p:nvPr>
            <p:ph idx="1"/>
          </p:nvPr>
        </p:nvSpPr>
        <p:spPr/>
        <p:txBody>
          <a:bodyPr>
            <a:normAutofit/>
          </a:bodyPr>
          <a:lstStyle/>
          <a:p>
            <a:pPr>
              <a:lnSpc>
                <a:spcPct val="100000"/>
              </a:lnSpc>
              <a:buFont typeface="Arial" panose="020B0604020202020204" pitchFamily="34" charset="0"/>
              <a:buChar char="•"/>
            </a:pPr>
            <a:r>
              <a:rPr lang="en-US" dirty="0"/>
              <a:t>In-person courses (8 hours): </a:t>
            </a:r>
          </a:p>
          <a:p>
            <a:pPr lvl="1">
              <a:buFont typeface="Courier New" panose="02070309020205020404" pitchFamily="49" charset="0"/>
              <a:buChar char="o"/>
            </a:pPr>
            <a:r>
              <a:rPr lang="en-US" dirty="0"/>
              <a:t>Immediate: 0 to 2 months post disaster </a:t>
            </a:r>
          </a:p>
          <a:p>
            <a:pPr lvl="1">
              <a:buFont typeface="Courier New" panose="02070309020205020404" pitchFamily="49" charset="0"/>
              <a:buChar char="o"/>
            </a:pPr>
            <a:r>
              <a:rPr lang="en-US" dirty="0"/>
              <a:t>Intermediate: 3 to 5 months post disaster</a:t>
            </a:r>
          </a:p>
          <a:p>
            <a:pPr lvl="1">
              <a:buFont typeface="Courier New" panose="02070309020205020404" pitchFamily="49" charset="0"/>
              <a:buChar char="o"/>
            </a:pPr>
            <a:r>
              <a:rPr lang="en-US" dirty="0"/>
              <a:t>Long-Term: 6+ months post disaster  </a:t>
            </a:r>
          </a:p>
          <a:p>
            <a:pPr>
              <a:lnSpc>
                <a:spcPct val="100000"/>
              </a:lnSpc>
              <a:buFont typeface="Arial" panose="020B0604020202020204" pitchFamily="34" charset="0"/>
              <a:buChar char="•"/>
            </a:pPr>
            <a:r>
              <a:rPr lang="en-US" dirty="0"/>
              <a:t>Peer-to-Peer Virtual &amp; Panel Workshops (2 hour panel + Q&amp;A)  </a:t>
            </a:r>
          </a:p>
          <a:p>
            <a:pPr>
              <a:lnSpc>
                <a:spcPct val="100000"/>
              </a:lnSpc>
              <a:buFont typeface="Arial" panose="020B0604020202020204" pitchFamily="34" charset="0"/>
              <a:buChar char="•"/>
            </a:pPr>
            <a:r>
              <a:rPr lang="en-US" dirty="0"/>
              <a:t>Peer-to-Peer Instructors</a:t>
            </a:r>
          </a:p>
          <a:p>
            <a:pPr>
              <a:lnSpc>
                <a:spcPct val="100000"/>
              </a:lnSpc>
              <a:buFont typeface="Arial" panose="020B0604020202020204" pitchFamily="34" charset="0"/>
              <a:buChar char="•"/>
            </a:pPr>
            <a:r>
              <a:rPr lang="en-US" dirty="0"/>
              <a:t>Peer-to-Peer Individual Advisor</a:t>
            </a:r>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endParaRPr lang="en-US" dirty="0"/>
          </a:p>
        </p:txBody>
      </p:sp>
      <p:sp>
        <p:nvSpPr>
          <p:cNvPr id="3" name="Title 2">
            <a:extLst>
              <a:ext uri="{FF2B5EF4-FFF2-40B4-BE49-F238E27FC236}">
                <a16:creationId xmlns:a16="http://schemas.microsoft.com/office/drawing/2014/main" id="{2C1A3406-F3F1-4AD9-FC67-678335219B17}"/>
              </a:ext>
            </a:extLst>
          </p:cNvPr>
          <p:cNvSpPr>
            <a:spLocks noGrp="1"/>
          </p:cNvSpPr>
          <p:nvPr>
            <p:ph type="title"/>
          </p:nvPr>
        </p:nvSpPr>
        <p:spPr/>
        <p:txBody>
          <a:bodyPr/>
          <a:lstStyle/>
          <a:p>
            <a:r>
              <a:rPr lang="en-US" dirty="0"/>
              <a:t>Just-In-Time Training Delivery Options</a:t>
            </a:r>
          </a:p>
        </p:txBody>
      </p:sp>
      <p:sp>
        <p:nvSpPr>
          <p:cNvPr id="4" name="Slide Number Placeholder 3">
            <a:extLst>
              <a:ext uri="{FF2B5EF4-FFF2-40B4-BE49-F238E27FC236}">
                <a16:creationId xmlns:a16="http://schemas.microsoft.com/office/drawing/2014/main" id="{4CA2250D-F839-F738-BC37-E67AB69918B6}"/>
              </a:ext>
            </a:extLst>
          </p:cNvPr>
          <p:cNvSpPr>
            <a:spLocks noGrp="1"/>
          </p:cNvSpPr>
          <p:nvPr>
            <p:ph type="sldNum" sz="quarter" idx="12"/>
          </p:nvPr>
        </p:nvSpPr>
        <p:spPr/>
        <p:txBody>
          <a:bodyPr/>
          <a:lstStyle/>
          <a:p>
            <a:fld id="{8FCC257D-A786-9244-9E17-CE618C8B9275}" type="slidenum">
              <a:rPr lang="en-US" smtClean="0"/>
              <a:pPr/>
              <a:t>12</a:t>
            </a:fld>
            <a:endParaRPr lang="en-US" dirty="0"/>
          </a:p>
        </p:txBody>
      </p:sp>
    </p:spTree>
    <p:extLst>
      <p:ext uri="{BB962C8B-B14F-4D97-AF65-F5344CB8AC3E}">
        <p14:creationId xmlns:p14="http://schemas.microsoft.com/office/powerpoint/2010/main" val="69888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6869113" y="4559252"/>
            <a:ext cx="4584700" cy="1633746"/>
          </a:xfrm>
          <a:prstGeom prst="rect">
            <a:avLst/>
          </a:prstGeom>
        </p:spPr>
      </p:pic>
      <p:sp>
        <p:nvSpPr>
          <p:cNvPr id="6" name="Content Placeholder 1">
            <a:extLst>
              <a:ext uri="{FF2B5EF4-FFF2-40B4-BE49-F238E27FC236}">
                <a16:creationId xmlns:a16="http://schemas.microsoft.com/office/drawing/2014/main" id="{6E2551C7-6626-47DF-A96A-A6F8F5062C00}"/>
              </a:ext>
            </a:extLst>
          </p:cNvPr>
          <p:cNvSpPr txBox="1">
            <a:spLocks/>
          </p:cNvSpPr>
          <p:nvPr/>
        </p:nvSpPr>
        <p:spPr>
          <a:xfrm>
            <a:off x="826962" y="1269713"/>
            <a:ext cx="10715627" cy="4106412"/>
          </a:xfrm>
          <a:prstGeom prst="rect">
            <a:avLst/>
          </a:prstGeom>
        </p:spPr>
        <p:txBody>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ct val="0"/>
              </a:spcBef>
              <a:buFont typeface="Wingdings" charset="2"/>
              <a:buNone/>
            </a:pPr>
            <a:r>
              <a:rPr lang="en-US" sz="2800" b="1" dirty="0">
                <a:solidFill>
                  <a:schemeClr val="bg1"/>
                </a:solidFill>
              </a:rPr>
              <a:t>Questions?</a:t>
            </a:r>
          </a:p>
          <a:p>
            <a:pPr>
              <a:lnSpc>
                <a:spcPct val="100000"/>
              </a:lnSpc>
              <a:spcBef>
                <a:spcPct val="0"/>
              </a:spcBef>
              <a:buFont typeface="Wingdings" charset="2"/>
              <a:buNone/>
            </a:pPr>
            <a:endParaRPr lang="en-US" altLang="en-US" dirty="0">
              <a:solidFill>
                <a:schemeClr val="bg1"/>
              </a:solidFill>
            </a:endParaRPr>
          </a:p>
          <a:p>
            <a:pPr>
              <a:lnSpc>
                <a:spcPct val="100000"/>
              </a:lnSpc>
              <a:spcBef>
                <a:spcPct val="0"/>
              </a:spcBef>
              <a:buFont typeface="Wingdings" charset="2"/>
              <a:buNone/>
            </a:pPr>
            <a:r>
              <a:rPr lang="en-US" altLang="en-US" dirty="0">
                <a:solidFill>
                  <a:schemeClr val="bg1"/>
                </a:solidFill>
              </a:rPr>
              <a:t>Jessica Catron Pugh</a:t>
            </a:r>
          </a:p>
          <a:p>
            <a:pPr>
              <a:lnSpc>
                <a:spcPct val="100000"/>
              </a:lnSpc>
              <a:spcBef>
                <a:spcPct val="0"/>
              </a:spcBef>
              <a:buFont typeface="Wingdings" charset="2"/>
              <a:buNone/>
            </a:pPr>
            <a:r>
              <a:rPr lang="en-US" altLang="en-US" dirty="0">
                <a:solidFill>
                  <a:schemeClr val="bg1"/>
                </a:solidFill>
              </a:rPr>
              <a:t>Community Assistance RSF Coordinator</a:t>
            </a:r>
          </a:p>
          <a:p>
            <a:pPr>
              <a:lnSpc>
                <a:spcPct val="100000"/>
              </a:lnSpc>
              <a:spcBef>
                <a:spcPct val="0"/>
              </a:spcBef>
              <a:buFont typeface="Wingdings" charset="2"/>
              <a:buNone/>
            </a:pPr>
            <a:r>
              <a:rPr lang="en-US" altLang="en-US" u="sng" dirty="0">
                <a:solidFill>
                  <a:schemeClr val="bg1"/>
                </a:solidFill>
                <a:hlinkClick r:id="rId4">
                  <a:extLst>
                    <a:ext uri="{A12FA001-AC4F-418D-AE19-62706E023703}">
                      <ahyp:hlinkClr xmlns:ahyp="http://schemas.microsoft.com/office/drawing/2018/hyperlinkcolor" xmlns="" val="tx"/>
                    </a:ext>
                  </a:extLst>
                </a:hlinkClick>
              </a:rPr>
              <a:t>Jessica.Pugh@fema.dhs.gov</a:t>
            </a:r>
            <a:endParaRPr lang="en-US" altLang="en-US" u="sng" dirty="0">
              <a:solidFill>
                <a:schemeClr val="bg1"/>
              </a:solidFill>
            </a:endParaRPr>
          </a:p>
          <a:p>
            <a:pPr>
              <a:lnSpc>
                <a:spcPct val="100000"/>
              </a:lnSpc>
              <a:spcBef>
                <a:spcPct val="0"/>
              </a:spcBef>
              <a:buFont typeface="Wingdings" charset="2"/>
              <a:buNone/>
            </a:pPr>
            <a:r>
              <a:rPr lang="en-US" altLang="en-US" dirty="0">
                <a:solidFill>
                  <a:schemeClr val="bg1"/>
                </a:solidFill>
              </a:rPr>
              <a:t>(202) 368 - 1699</a:t>
            </a:r>
          </a:p>
          <a:p>
            <a:pPr>
              <a:lnSpc>
                <a:spcPct val="100000"/>
              </a:lnSpc>
              <a:spcBef>
                <a:spcPct val="0"/>
              </a:spcBef>
              <a:buFont typeface="Wingdings" charset="2"/>
              <a:buNone/>
            </a:pPr>
            <a:endParaRPr lang="en-US" altLang="en-US" dirty="0">
              <a:solidFill>
                <a:schemeClr val="bg1"/>
              </a:solidFill>
            </a:endParaRPr>
          </a:p>
          <a:p>
            <a:pPr>
              <a:lnSpc>
                <a:spcPct val="100000"/>
              </a:lnSpc>
              <a:spcBef>
                <a:spcPct val="0"/>
              </a:spcBef>
              <a:buFont typeface="Wingdings" charset="2"/>
              <a:buNone/>
            </a:pPr>
            <a:endParaRPr lang="en-US" altLang="en-US" u="sng" dirty="0">
              <a:solidFill>
                <a:srgbClr val="005288"/>
              </a:solidFill>
            </a:endParaRPr>
          </a:p>
          <a:p>
            <a:pPr marL="0" indent="0">
              <a:buFont typeface="Wingdings" charset="2"/>
              <a:buNone/>
            </a:pPr>
            <a:endParaRPr lang="en-US" dirty="0"/>
          </a:p>
        </p:txBody>
      </p:sp>
    </p:spTree>
    <p:extLst>
      <p:ext uri="{BB962C8B-B14F-4D97-AF65-F5344CB8AC3E}">
        <p14:creationId xmlns:p14="http://schemas.microsoft.com/office/powerpoint/2010/main" val="344238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a:xfrm>
            <a:off x="1099135" y="3057326"/>
            <a:ext cx="10114298" cy="743347"/>
          </a:xfrm>
        </p:spPr>
        <p:txBody>
          <a:bodyPr>
            <a:normAutofit fontScale="90000"/>
          </a:bodyPr>
          <a:lstStyle/>
          <a:p>
            <a:r>
              <a:rPr lang="en-US" dirty="0"/>
              <a:t>The National Disaster Recovery Framework (NDRF)</a:t>
            </a:r>
          </a:p>
        </p:txBody>
      </p:sp>
    </p:spTree>
    <p:extLst>
      <p:ext uri="{BB962C8B-B14F-4D97-AF65-F5344CB8AC3E}">
        <p14:creationId xmlns:p14="http://schemas.microsoft.com/office/powerpoint/2010/main" val="925740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National Disaster Recovery Framework (NDRF)</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p:txBody>
          <a:bodyPr/>
          <a:lstStyle/>
          <a:p>
            <a:pPr marL="0" indent="0">
              <a:buNone/>
            </a:pPr>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
        <p:nvSpPr>
          <p:cNvPr id="7" name="Content Placeholder 2">
            <a:extLst>
              <a:ext uri="{FF2B5EF4-FFF2-40B4-BE49-F238E27FC236}">
                <a16:creationId xmlns:a16="http://schemas.microsoft.com/office/drawing/2014/main" id="{53BF8520-C6DF-4212-ADC2-EE859C54741F}"/>
              </a:ext>
            </a:extLst>
          </p:cNvPr>
          <p:cNvSpPr txBox="1">
            <a:spLocks/>
          </p:cNvSpPr>
          <p:nvPr/>
        </p:nvSpPr>
        <p:spPr>
          <a:xfrm>
            <a:off x="738184" y="1739166"/>
            <a:ext cx="5753408" cy="4390366"/>
          </a:xfrm>
          <a:prstGeom prst="rect">
            <a:avLst/>
          </a:prstGeom>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l" defTabSz="457200" rtl="0" eaLnBrk="1" fontAlgn="auto" latinLnBrk="0" hangingPunct="1">
              <a:lnSpc>
                <a:spcPts val="2600"/>
              </a:lnSpc>
              <a:spcBef>
                <a:spcPts val="1000"/>
              </a:spcBef>
              <a:spcAft>
                <a:spcPts val="0"/>
              </a:spcAft>
              <a:buClr>
                <a:srgbClr val="BABBBD">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Franklin Gothic Book" panose="020B0503020102020204"/>
                <a:ea typeface="+mn-ea"/>
                <a:cs typeface="+mn-cs"/>
              </a:rPr>
              <a:t>Guidance to help recovery managers coordinate efforts in a unified and collaborative manner.</a:t>
            </a:r>
          </a:p>
          <a:p>
            <a:pPr marL="457200" marR="0" lvl="0" indent="-457200" algn="l" defTabSz="457200" rtl="0" eaLnBrk="1" fontAlgn="auto" latinLnBrk="0" hangingPunct="1">
              <a:lnSpc>
                <a:spcPts val="2600"/>
              </a:lnSpc>
              <a:spcBef>
                <a:spcPts val="1000"/>
              </a:spcBef>
              <a:spcAft>
                <a:spcPts val="0"/>
              </a:spcAft>
              <a:buClr>
                <a:srgbClr val="BABBBD">
                  <a:lumMod val="75000"/>
                </a:srgbClr>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Franklin Gothic Book" panose="020B0503020102020204"/>
                <a:ea typeface="+mn-ea"/>
                <a:cs typeface="+mn-cs"/>
              </a:rPr>
              <a:t>Provides context for how the Whole </a:t>
            </a:r>
            <a:r>
              <a:rPr lang="en-US" sz="2400" dirty="0">
                <a:solidFill>
                  <a:srgbClr val="000000">
                    <a:lumMod val="85000"/>
                    <a:lumOff val="15000"/>
                  </a:srgbClr>
                </a:solidFill>
                <a:latin typeface="Franklin Gothic Book" panose="020B0503020102020204"/>
              </a:rPr>
              <a:t>C</a:t>
            </a:r>
            <a:r>
              <a:rPr kumimoji="0" lang="en-US" sz="2400" b="0" i="0" u="none" strike="noStrike" kern="1200" cap="none" spc="0" normalizeH="0" baseline="0" noProof="0" dirty="0" err="1">
                <a:ln>
                  <a:noFill/>
                </a:ln>
                <a:solidFill>
                  <a:srgbClr val="000000">
                    <a:lumMod val="85000"/>
                    <a:lumOff val="15000"/>
                  </a:srgbClr>
                </a:solidFill>
                <a:effectLst/>
                <a:uLnTx/>
                <a:uFillTx/>
                <a:latin typeface="Franklin Gothic Book" panose="020B0503020102020204"/>
                <a:ea typeface="+mn-ea"/>
                <a:cs typeface="+mn-cs"/>
              </a:rPr>
              <a:t>ommunity</a:t>
            </a:r>
            <a:r>
              <a:rPr kumimoji="0" lang="en-US" sz="2400" b="0" i="0" u="none" strike="noStrike" kern="1200" cap="none" spc="0" normalizeH="0" baseline="0" noProof="0" dirty="0">
                <a:ln>
                  <a:noFill/>
                </a:ln>
                <a:solidFill>
                  <a:srgbClr val="000000">
                    <a:lumMod val="85000"/>
                    <a:lumOff val="15000"/>
                  </a:srgbClr>
                </a:solidFill>
                <a:effectLst/>
                <a:uLnTx/>
                <a:uFillTx/>
                <a:latin typeface="Franklin Gothic Book" panose="020B0503020102020204"/>
                <a:ea typeface="+mn-ea"/>
                <a:cs typeface="+mn-cs"/>
              </a:rPr>
              <a:t> works together to restore, redevelop, and revitalize the community following a disaster.</a:t>
            </a:r>
          </a:p>
          <a:p>
            <a:pPr marL="0" marR="0" lvl="0" indent="0" algn="l" defTabSz="457200" rtl="0" eaLnBrk="1" fontAlgn="auto" latinLnBrk="0" hangingPunct="1">
              <a:lnSpc>
                <a:spcPts val="3300"/>
              </a:lnSpc>
              <a:spcBef>
                <a:spcPts val="1000"/>
              </a:spcBef>
              <a:spcAft>
                <a:spcPts val="0"/>
              </a:spcAft>
              <a:buClr>
                <a:srgbClr val="BABBBD">
                  <a:lumMod val="75000"/>
                </a:srgbClr>
              </a:buClr>
              <a:buSzTx/>
              <a:buFont typeface="Wingdings" charset="2"/>
              <a:buNone/>
              <a:tabLst/>
              <a:defRPr/>
            </a:pPr>
            <a:endParaRPr kumimoji="0" lang="en-US" sz="2200" b="0" i="0" u="none" strike="noStrike" kern="1200" cap="none" spc="0" normalizeH="0" baseline="0" noProof="0" dirty="0">
              <a:ln>
                <a:noFill/>
              </a:ln>
              <a:solidFill>
                <a:srgbClr val="595B5D">
                  <a:lumMod val="75000"/>
                </a:srgbClr>
              </a:solidFill>
              <a:effectLst/>
              <a:uLnTx/>
              <a:uFillTx/>
              <a:latin typeface="Franklin Gothic Book" panose="020B0503020102020204"/>
              <a:ea typeface="+mn-ea"/>
              <a:cs typeface="+mn-cs"/>
            </a:endParaRPr>
          </a:p>
        </p:txBody>
      </p:sp>
      <p:pic>
        <p:nvPicPr>
          <p:cNvPr id="8" name="Picture 1">
            <a:extLst>
              <a:ext uri="{FF2B5EF4-FFF2-40B4-BE49-F238E27FC236}">
                <a16:creationId xmlns:a16="http://schemas.microsoft.com/office/drawing/2014/main" id="{3BB2E120-8BBE-4E7F-AA28-1B15A7174A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15577" y="1524000"/>
            <a:ext cx="3123836" cy="404261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67877EB-DADD-48E3-2ACC-57BF5B1FD796}"/>
              </a:ext>
            </a:extLst>
          </p:cNvPr>
          <p:cNvSpPr txBox="1"/>
          <p:nvPr/>
        </p:nvSpPr>
        <p:spPr>
          <a:xfrm>
            <a:off x="7063988" y="5717435"/>
            <a:ext cx="3932626" cy="369332"/>
          </a:xfrm>
          <a:prstGeom prst="rect">
            <a:avLst/>
          </a:prstGeom>
          <a:noFill/>
        </p:spPr>
        <p:txBody>
          <a:bodyPr wrap="square" rtlCol="0">
            <a:spAutoFit/>
          </a:bodyPr>
          <a:lstStyle/>
          <a:p>
            <a:r>
              <a:rPr lang="en-US" dirty="0">
                <a:hlinkClick r:id="rId4"/>
              </a:rPr>
              <a:t>National Disaster Recovery Framework</a:t>
            </a:r>
            <a:endParaRPr lang="en-US" dirty="0"/>
          </a:p>
        </p:txBody>
      </p:sp>
    </p:spTree>
    <p:extLst>
      <p:ext uri="{BB962C8B-B14F-4D97-AF65-F5344CB8AC3E}">
        <p14:creationId xmlns:p14="http://schemas.microsoft.com/office/powerpoint/2010/main" val="171845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NDRF Guiding Principles </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524000"/>
            <a:ext cx="6450551" cy="4106412"/>
          </a:xfrm>
        </p:spPr>
        <p:txBody>
          <a:bodyPr/>
          <a:lstStyle/>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rPr>
              <a:t>Federal Emergency Management Agency</a:t>
            </a: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
        <p:nvSpPr>
          <p:cNvPr id="8" name="Content Placeholder 2">
            <a:extLst>
              <a:ext uri="{FF2B5EF4-FFF2-40B4-BE49-F238E27FC236}">
                <a16:creationId xmlns:a16="http://schemas.microsoft.com/office/drawing/2014/main" id="{677A30F4-07B1-4DC4-83E8-0EF14D73AAA6}"/>
              </a:ext>
            </a:extLst>
          </p:cNvPr>
          <p:cNvSpPr txBox="1">
            <a:spLocks/>
          </p:cNvSpPr>
          <p:nvPr/>
        </p:nvSpPr>
        <p:spPr>
          <a:xfrm>
            <a:off x="704181" y="1524000"/>
            <a:ext cx="5391819" cy="4037012"/>
          </a:xfrm>
          <a:prstGeom prst="rect">
            <a:avLst/>
          </a:prstGeom>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Individual and Family Empowerment</a:t>
            </a:r>
          </a:p>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Leadership and Local Primacy</a:t>
            </a:r>
          </a:p>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Pre-Disaster Recovery Planning</a:t>
            </a:r>
          </a:p>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Engaged Partnerships and Inclusiveness </a:t>
            </a:r>
          </a:p>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Unity of Effort</a:t>
            </a:r>
          </a:p>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Timeliness and Flexibility</a:t>
            </a:r>
          </a:p>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Resilience and Sustainability</a:t>
            </a:r>
          </a:p>
          <a:p>
            <a:pPr marR="0" lvl="0" algn="l" defTabSz="457200" rtl="0" eaLnBrk="1" fontAlgn="auto" latinLnBrk="0" hangingPunct="1">
              <a:lnSpc>
                <a:spcPts val="2438"/>
              </a:lnSpc>
              <a:spcBef>
                <a:spcPts val="1000"/>
              </a:spcBef>
              <a:spcAft>
                <a:spcPts val="600"/>
              </a:spcAft>
              <a:buClr>
                <a:srgbClr val="BABBBD">
                  <a:lumMod val="75000"/>
                </a:srgbClr>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Psychological and Emotional Recovery</a:t>
            </a:r>
          </a:p>
        </p:txBody>
      </p:sp>
      <p:pic>
        <p:nvPicPr>
          <p:cNvPr id="10" name="Picture 9" descr="A picture containing text, scene, way, road&#10;&#10;Description automatically generated">
            <a:extLst>
              <a:ext uri="{FF2B5EF4-FFF2-40B4-BE49-F238E27FC236}">
                <a16:creationId xmlns:a16="http://schemas.microsoft.com/office/drawing/2014/main" id="{F9FBAA08-45DF-4E75-8C37-1E88BEDA73A3}"/>
              </a:ext>
            </a:extLst>
          </p:cNvPr>
          <p:cNvPicPr>
            <a:picLocks noChangeAspect="1"/>
          </p:cNvPicPr>
          <p:nvPr/>
        </p:nvPicPr>
        <p:blipFill>
          <a:blip r:embed="rId3">
            <a:alphaModFix amt="50000"/>
          </a:blip>
          <a:stretch>
            <a:fillRect/>
          </a:stretch>
        </p:blipFill>
        <p:spPr>
          <a:xfrm>
            <a:off x="5880540" y="1895475"/>
            <a:ext cx="6311460" cy="3734937"/>
          </a:xfrm>
          <a:prstGeom prst="rect">
            <a:avLst/>
          </a:prstGeom>
          <a:effectLst>
            <a:softEdge rad="317500"/>
          </a:effectLst>
        </p:spPr>
      </p:pic>
    </p:spTree>
    <p:extLst>
      <p:ext uri="{BB962C8B-B14F-4D97-AF65-F5344CB8AC3E}">
        <p14:creationId xmlns:p14="http://schemas.microsoft.com/office/powerpoint/2010/main" val="150040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30FE-9960-F841-B34B-6E1863A60F71}"/>
              </a:ext>
            </a:extLst>
          </p:cNvPr>
          <p:cNvSpPr>
            <a:spLocks noGrp="1"/>
          </p:cNvSpPr>
          <p:nvPr>
            <p:ph type="title"/>
          </p:nvPr>
        </p:nvSpPr>
        <p:spPr>
          <a:xfrm>
            <a:off x="1608347" y="2854817"/>
            <a:ext cx="8975306" cy="1148365"/>
          </a:xfrm>
        </p:spPr>
        <p:txBody>
          <a:bodyPr>
            <a:normAutofit/>
          </a:bodyPr>
          <a:lstStyle/>
          <a:p>
            <a:r>
              <a:rPr lang="en-US" dirty="0"/>
              <a:t>What exactly is Community Assistance?</a:t>
            </a:r>
          </a:p>
        </p:txBody>
      </p:sp>
    </p:spTree>
    <p:extLst>
      <p:ext uri="{BB962C8B-B14F-4D97-AF65-F5344CB8AC3E}">
        <p14:creationId xmlns:p14="http://schemas.microsoft.com/office/powerpoint/2010/main" val="309095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Community Assistance Recovery Support Function Mission:</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5" y="1738788"/>
            <a:ext cx="5747676" cy="3543348"/>
          </a:xfrm>
        </p:spPr>
        <p:txBody>
          <a:bodyPr>
            <a:normAutofit/>
          </a:bodyPr>
          <a:lstStyle/>
          <a:p>
            <a:pPr marL="0" indent="0">
              <a:lnSpc>
                <a:spcPct val="100000"/>
              </a:lnSpc>
              <a:buNone/>
            </a:pPr>
            <a:r>
              <a:rPr lang="en-US" sz="2400" dirty="0"/>
              <a:t>“The [CA] RSF </a:t>
            </a:r>
            <a:r>
              <a:rPr lang="en-US" sz="2400" b="1" dirty="0"/>
              <a:t>unifies and coordinates expertise and assistance programs </a:t>
            </a:r>
            <a:r>
              <a:rPr lang="en-US" sz="2400" dirty="0"/>
              <a:t>from across the Federal Government as well as nongovernment partners to aid local and tribal governments in building their local capabilities to effectively plan for and manage recovery and engage the whole community in the recovery planning process.”</a:t>
            </a:r>
          </a:p>
          <a:p>
            <a:pPr marL="0" indent="0">
              <a:lnSpc>
                <a:spcPct val="100000"/>
              </a:lnSpc>
              <a:buNone/>
            </a:pPr>
            <a:endParaRPr lang="en-US" sz="2400" dirty="0"/>
          </a:p>
          <a:p>
            <a:pPr marL="0" indent="0">
              <a:lnSpc>
                <a:spcPct val="100000"/>
              </a:lnSpc>
              <a:buNone/>
            </a:pPr>
            <a:endParaRPr lang="en-US" sz="2400"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a:ea typeface="+mn-ea"/>
                <a:cs typeface="Arial"/>
              </a:rPr>
              <a:t>Federal Emergency Management Agency</a:t>
            </a: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E09E8319-9A91-9CBE-2A3B-B088FCAB0E18}"/>
              </a:ext>
            </a:extLst>
          </p:cNvPr>
          <p:cNvSpPr txBox="1"/>
          <p:nvPr/>
        </p:nvSpPr>
        <p:spPr>
          <a:xfrm>
            <a:off x="3126581" y="5845200"/>
            <a:ext cx="5191125" cy="369332"/>
          </a:xfrm>
          <a:prstGeom prst="rect">
            <a:avLst/>
          </a:prstGeom>
          <a:noFill/>
        </p:spPr>
        <p:txBody>
          <a:bodyPr wrap="square" rtlCol="0">
            <a:spAutoFit/>
          </a:bodyPr>
          <a:lstStyle/>
          <a:p>
            <a:r>
              <a:rPr lang="en-US" dirty="0">
                <a:hlinkClick r:id="rId3"/>
              </a:rPr>
              <a:t>Community Assistance Recovery Support Function</a:t>
            </a:r>
            <a:endParaRPr lang="en-US" dirty="0"/>
          </a:p>
        </p:txBody>
      </p:sp>
      <p:pic>
        <p:nvPicPr>
          <p:cNvPr id="11" name="Picture 10" descr="A group of people sitting at tables&#10;&#10;Description automatically generated with low confidence">
            <a:extLst>
              <a:ext uri="{FF2B5EF4-FFF2-40B4-BE49-F238E27FC236}">
                <a16:creationId xmlns:a16="http://schemas.microsoft.com/office/drawing/2014/main" id="{6C4BA86A-C553-A76E-C78C-3914B0D129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16534" y="1504175"/>
            <a:ext cx="5037281" cy="3777961"/>
          </a:xfrm>
          <a:prstGeom prst="rect">
            <a:avLst/>
          </a:prstGeom>
        </p:spPr>
      </p:pic>
    </p:spTree>
    <p:extLst>
      <p:ext uri="{BB962C8B-B14F-4D97-AF65-F5344CB8AC3E}">
        <p14:creationId xmlns:p14="http://schemas.microsoft.com/office/powerpoint/2010/main" val="386981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a:xfrm>
            <a:off x="738696" y="454446"/>
            <a:ext cx="5937819" cy="743347"/>
          </a:xfrm>
        </p:spPr>
        <p:txBody>
          <a:bodyPr/>
          <a:lstStyle/>
          <a:p>
            <a:r>
              <a:rPr lang="en-US" dirty="0"/>
              <a:t>Community Assistance Pre-Disaster:</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5348796" y="1830218"/>
            <a:ext cx="6372830" cy="4106412"/>
          </a:xfrm>
        </p:spPr>
        <p:txBody>
          <a:bodyPr>
            <a:normAutofit/>
          </a:bodyPr>
          <a:lstStyle/>
          <a:p>
            <a:pPr marR="0" defTabSz="914400">
              <a:lnSpc>
                <a:spcPct val="90000"/>
              </a:lnSpc>
              <a:spcBef>
                <a:spcPts val="0"/>
              </a:spcBef>
              <a:spcAft>
                <a:spcPts val="600"/>
              </a:spcAft>
              <a:buFont typeface="Arial" panose="020B0604020202020204" pitchFamily="34" charset="0"/>
              <a:buChar char="•"/>
            </a:pPr>
            <a:r>
              <a:rPr lang="en-US" sz="2400" dirty="0"/>
              <a:t>Coordinates resources for disaster recovery</a:t>
            </a:r>
          </a:p>
          <a:p>
            <a:pPr marR="0" defTabSz="914400">
              <a:lnSpc>
                <a:spcPct val="90000"/>
              </a:lnSpc>
              <a:spcBef>
                <a:spcPts val="0"/>
              </a:spcBef>
              <a:spcAft>
                <a:spcPts val="600"/>
              </a:spcAft>
              <a:buFont typeface="Arial" panose="020B0604020202020204" pitchFamily="34" charset="0"/>
              <a:buChar char="•"/>
            </a:pPr>
            <a:endParaRPr lang="en-US" sz="2400" dirty="0"/>
          </a:p>
          <a:p>
            <a:pPr marR="0" defTabSz="914400">
              <a:lnSpc>
                <a:spcPct val="90000"/>
              </a:lnSpc>
              <a:spcBef>
                <a:spcPts val="0"/>
              </a:spcBef>
              <a:spcAft>
                <a:spcPts val="600"/>
              </a:spcAft>
              <a:buFont typeface="Arial" panose="020B0604020202020204" pitchFamily="34" charset="0"/>
              <a:buChar char="•"/>
            </a:pPr>
            <a:r>
              <a:rPr lang="en-US" sz="2400" dirty="0">
                <a:effectLst/>
              </a:rPr>
              <a:t>Prepares federal and </a:t>
            </a:r>
            <a:r>
              <a:rPr lang="en-US" sz="2400" dirty="0"/>
              <a:t>state </a:t>
            </a:r>
            <a:r>
              <a:rPr lang="en-US" sz="2400" dirty="0">
                <a:effectLst/>
              </a:rPr>
              <a:t>partners for potential </a:t>
            </a:r>
            <a:r>
              <a:rPr kumimoji="0" lang="en-US" sz="2400" b="0" i="0" u="none" strike="noStrike" kern="1200" cap="none" spc="0" normalizeH="0" baseline="0" noProof="0" dirty="0">
                <a:ln>
                  <a:noFill/>
                </a:ln>
                <a:solidFill>
                  <a:srgbClr val="000000">
                    <a:lumMod val="85000"/>
                    <a:lumOff val="15000"/>
                  </a:srgbClr>
                </a:solidFill>
                <a:effectLst/>
                <a:uLnTx/>
                <a:uFillTx/>
                <a:latin typeface="Franklin Gothic Book" panose="020B0503020102020204"/>
                <a:ea typeface="+mn-ea"/>
                <a:cs typeface="+mn-cs"/>
              </a:rPr>
              <a:t>Interagency Recovery Coordination (</a:t>
            </a:r>
            <a:r>
              <a:rPr lang="en-US" sz="2400" dirty="0">
                <a:effectLst/>
              </a:rPr>
              <a:t>IRC) and Community Assistance (CA) deployment post-disaster</a:t>
            </a:r>
          </a:p>
          <a:p>
            <a:pPr marR="0" defTabSz="914400">
              <a:lnSpc>
                <a:spcPct val="90000"/>
              </a:lnSpc>
              <a:spcBef>
                <a:spcPts val="0"/>
              </a:spcBef>
              <a:spcAft>
                <a:spcPts val="600"/>
              </a:spcAft>
              <a:buFont typeface="Arial" panose="020B0604020202020204" pitchFamily="34" charset="0"/>
              <a:buChar char="•"/>
            </a:pPr>
            <a:endParaRPr lang="en-US" sz="2400" dirty="0">
              <a:effectLst/>
            </a:endParaRPr>
          </a:p>
          <a:p>
            <a:pPr marR="0" defTabSz="914400">
              <a:lnSpc>
                <a:spcPct val="90000"/>
              </a:lnSpc>
              <a:spcBef>
                <a:spcPts val="0"/>
              </a:spcBef>
              <a:spcAft>
                <a:spcPts val="600"/>
              </a:spcAft>
              <a:buFont typeface="Arial" panose="020B0604020202020204" pitchFamily="34" charset="0"/>
              <a:buChar char="•"/>
            </a:pPr>
            <a:r>
              <a:rPr lang="en-US" sz="2400" dirty="0"/>
              <a:t>Develops strategic partnerships</a:t>
            </a:r>
          </a:p>
          <a:p>
            <a:pPr marR="0" defTabSz="914400">
              <a:lnSpc>
                <a:spcPct val="90000"/>
              </a:lnSpc>
              <a:spcBef>
                <a:spcPts val="0"/>
              </a:spcBef>
              <a:spcAft>
                <a:spcPts val="600"/>
              </a:spcAft>
              <a:buFont typeface="Arial" panose="020B0604020202020204" pitchFamily="34" charset="0"/>
              <a:buChar char="•"/>
            </a:pPr>
            <a:endParaRPr lang="en-US" sz="2400" dirty="0"/>
          </a:p>
          <a:p>
            <a:pPr marR="0" defTabSz="914400">
              <a:lnSpc>
                <a:spcPct val="90000"/>
              </a:lnSpc>
              <a:spcBef>
                <a:spcPts val="0"/>
              </a:spcBef>
              <a:spcAft>
                <a:spcPts val="600"/>
              </a:spcAft>
              <a:buFont typeface="Arial" panose="020B0604020202020204" pitchFamily="34" charset="0"/>
              <a:buChar char="•"/>
            </a:pPr>
            <a:r>
              <a:rPr lang="en-US" sz="2400" dirty="0"/>
              <a:t>Conducts</a:t>
            </a:r>
            <a:r>
              <a:rPr lang="en-US" sz="2400" dirty="0">
                <a:effectLst/>
              </a:rPr>
              <a:t> </a:t>
            </a:r>
            <a:r>
              <a:rPr lang="en-US" sz="2400" dirty="0"/>
              <a:t>e</a:t>
            </a:r>
            <a:r>
              <a:rPr lang="en-US" sz="2400" dirty="0">
                <a:effectLst/>
              </a:rPr>
              <a:t>ducation and outreach</a:t>
            </a:r>
          </a:p>
          <a:p>
            <a:pPr marL="0" indent="0">
              <a:lnSpc>
                <a:spcPct val="100000"/>
              </a:lnSpc>
              <a:buNone/>
            </a:pPr>
            <a:endParaRPr lang="en-US" sz="2400" dirty="0"/>
          </a:p>
          <a:p>
            <a:pPr marL="0" indent="0">
              <a:lnSpc>
                <a:spcPct val="100000"/>
              </a:lnSpc>
              <a:buNone/>
            </a:pPr>
            <a:endParaRPr lang="en-US" sz="2400"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a:ea typeface="+mn-ea"/>
                <a:cs typeface="Arial"/>
              </a:rPr>
              <a:t>Federal Emergency Management Agency</a:t>
            </a: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pic>
        <p:nvPicPr>
          <p:cNvPr id="8" name="Picture 7">
            <a:extLst>
              <a:ext uri="{FF2B5EF4-FFF2-40B4-BE49-F238E27FC236}">
                <a16:creationId xmlns:a16="http://schemas.microsoft.com/office/drawing/2014/main" id="{00573DDF-AD43-BB6C-8CB7-8C13F91AAEE7}"/>
              </a:ext>
            </a:extLst>
          </p:cNvPr>
          <p:cNvPicPr>
            <a:picLocks noChangeAspect="1"/>
          </p:cNvPicPr>
          <p:nvPr/>
        </p:nvPicPr>
        <p:blipFill rotWithShape="1">
          <a:blip r:embed="rId3"/>
          <a:srcRect l="3283" t="3906" r="2295" b="4016"/>
          <a:stretch/>
        </p:blipFill>
        <p:spPr>
          <a:xfrm>
            <a:off x="738696" y="2317897"/>
            <a:ext cx="4242390" cy="2222206"/>
          </a:xfrm>
          <a:prstGeom prst="rect">
            <a:avLst/>
          </a:prstGeom>
        </p:spPr>
      </p:pic>
    </p:spTree>
    <p:extLst>
      <p:ext uri="{BB962C8B-B14F-4D97-AF65-F5344CB8AC3E}">
        <p14:creationId xmlns:p14="http://schemas.microsoft.com/office/powerpoint/2010/main" val="49908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6CE9A-C6B8-094B-B83C-85DA395984E6}"/>
              </a:ext>
            </a:extLst>
          </p:cNvPr>
          <p:cNvSpPr>
            <a:spLocks noGrp="1"/>
          </p:cNvSpPr>
          <p:nvPr>
            <p:ph type="title"/>
          </p:nvPr>
        </p:nvSpPr>
        <p:spPr/>
        <p:txBody>
          <a:bodyPr/>
          <a:lstStyle/>
          <a:p>
            <a:r>
              <a:rPr lang="en-US" dirty="0"/>
              <a:t>Community Assistance During a Disaster:</a:t>
            </a:r>
          </a:p>
        </p:txBody>
      </p:sp>
      <p:sp>
        <p:nvSpPr>
          <p:cNvPr id="2" name="Content Placeholder 1">
            <a:extLst>
              <a:ext uri="{FF2B5EF4-FFF2-40B4-BE49-F238E27FC236}">
                <a16:creationId xmlns:a16="http://schemas.microsoft.com/office/drawing/2014/main" id="{A7521306-CB15-9345-95A3-514A891A42BE}"/>
              </a:ext>
            </a:extLst>
          </p:cNvPr>
          <p:cNvSpPr>
            <a:spLocks noGrp="1"/>
          </p:cNvSpPr>
          <p:nvPr>
            <p:ph idx="1"/>
          </p:nvPr>
        </p:nvSpPr>
        <p:spPr>
          <a:xfrm>
            <a:off x="738189" y="1631583"/>
            <a:ext cx="5920063" cy="4183680"/>
          </a:xfrm>
        </p:spPr>
        <p:txBody>
          <a:bodyPr>
            <a:normAutofit/>
          </a:bodyPr>
          <a:lstStyle/>
          <a:p>
            <a:pPr marL="0" indent="0" defTabSz="914400">
              <a:lnSpc>
                <a:spcPct val="90000"/>
              </a:lnSpc>
              <a:buNone/>
            </a:pPr>
            <a:r>
              <a:rPr lang="en-US" sz="2400" dirty="0"/>
              <a:t>Directing activities tailored to the needs of the community, such as: </a:t>
            </a:r>
          </a:p>
          <a:p>
            <a:pPr marL="0" indent="0" defTabSz="914400">
              <a:lnSpc>
                <a:spcPct val="90000"/>
              </a:lnSpc>
              <a:buNone/>
            </a:pPr>
            <a:endParaRPr lang="en-US" sz="2400" dirty="0"/>
          </a:p>
          <a:p>
            <a:pPr marL="514350" lvl="1" indent="-342900" defTabSz="914400">
              <a:lnSpc>
                <a:spcPct val="90000"/>
              </a:lnSpc>
              <a:buSzPct val="100000"/>
              <a:buFont typeface="Arial" panose="020B0604020202020204" pitchFamily="34" charset="0"/>
              <a:buChar char="•"/>
            </a:pPr>
            <a:r>
              <a:rPr lang="en-US" sz="2200" dirty="0"/>
              <a:t>Whole Community Engagement</a:t>
            </a:r>
          </a:p>
          <a:p>
            <a:pPr marL="514350" lvl="1" indent="-342900" defTabSz="914400">
              <a:lnSpc>
                <a:spcPct val="90000"/>
              </a:lnSpc>
              <a:buSzPct val="100000"/>
              <a:buFont typeface="Arial" panose="020B0604020202020204" pitchFamily="34" charset="0"/>
              <a:buChar char="•"/>
            </a:pPr>
            <a:r>
              <a:rPr lang="en-US" sz="2200" dirty="0"/>
              <a:t>Information sharing</a:t>
            </a:r>
          </a:p>
          <a:p>
            <a:pPr marL="514350" lvl="1" indent="-342900" defTabSz="914400">
              <a:lnSpc>
                <a:spcPct val="90000"/>
              </a:lnSpc>
              <a:buSzPct val="100000"/>
              <a:buFont typeface="Arial" panose="020B0604020202020204" pitchFamily="34" charset="0"/>
              <a:buChar char="•"/>
            </a:pPr>
            <a:r>
              <a:rPr lang="en-US" sz="2200" dirty="0"/>
              <a:t>Planning tools and guidance </a:t>
            </a:r>
          </a:p>
          <a:p>
            <a:pPr marL="514350" lvl="1" indent="-342900" defTabSz="914400">
              <a:lnSpc>
                <a:spcPct val="90000"/>
              </a:lnSpc>
              <a:buSzPct val="100000"/>
              <a:buFont typeface="Arial" panose="020B0604020202020204" pitchFamily="34" charset="0"/>
              <a:buChar char="•"/>
            </a:pPr>
            <a:r>
              <a:rPr lang="en-US" sz="2200" dirty="0"/>
              <a:t>Assessment, and</a:t>
            </a:r>
          </a:p>
          <a:p>
            <a:pPr marL="514350" lvl="1" indent="-342900" defTabSz="914400">
              <a:lnSpc>
                <a:spcPct val="90000"/>
              </a:lnSpc>
              <a:buSzPct val="100000"/>
              <a:buFont typeface="Arial" panose="020B0604020202020204" pitchFamily="34" charset="0"/>
              <a:buChar char="•"/>
            </a:pPr>
            <a:r>
              <a:rPr lang="en-US" sz="2200" dirty="0"/>
              <a:t>Strategy development for short-term capacity building</a:t>
            </a:r>
          </a:p>
          <a:p>
            <a:pPr marL="0" indent="0">
              <a:lnSpc>
                <a:spcPct val="100000"/>
              </a:lnSpc>
              <a:buNone/>
            </a:pPr>
            <a:endParaRPr lang="en-US" sz="2400" dirty="0"/>
          </a:p>
          <a:p>
            <a:pPr marL="0" indent="0">
              <a:lnSpc>
                <a:spcPct val="100000"/>
              </a:lnSpc>
              <a:buNone/>
            </a:pPr>
            <a:endParaRPr lang="en-US" sz="2400" dirty="0"/>
          </a:p>
        </p:txBody>
      </p:sp>
      <p:sp>
        <p:nvSpPr>
          <p:cNvPr id="3" name="Footer Placeholder 2">
            <a:extLst>
              <a:ext uri="{FF2B5EF4-FFF2-40B4-BE49-F238E27FC236}">
                <a16:creationId xmlns:a16="http://schemas.microsoft.com/office/drawing/2014/main" id="{2B7346AA-5865-E340-8500-7FB0237C15F8}"/>
              </a:ext>
            </a:extLst>
          </p:cNvPr>
          <p:cNvSpPr>
            <a:spLocks noGrp="1"/>
          </p:cNvSpPr>
          <p:nvPr>
            <p:ph type="ftr" sz="quarter" idx="4294967295"/>
          </p:nvPr>
        </p:nvSpPr>
        <p:spPr>
          <a:xfrm>
            <a:off x="6096000" y="6173791"/>
            <a:ext cx="444341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a:ea typeface="+mn-ea"/>
                <a:cs typeface="Arial"/>
              </a:rPr>
              <a:t>Federal Emergency Management Agency</a:t>
            </a: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11212D32-BC6E-EB4A-90F9-ED1B7B598CA8}"/>
              </a:ext>
            </a:extLst>
          </p:cNvPr>
          <p:cNvSpPr>
            <a:spLocks noGrp="1"/>
          </p:cNvSpPr>
          <p:nvPr>
            <p:ph type="sldNum" sz="quarter" idx="12"/>
          </p:nvPr>
        </p:nvSpPr>
        <p:spPr>
          <a:xfrm>
            <a:off x="10539413" y="6173791"/>
            <a:ext cx="914403"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A5B5D"/>
              </a:solidFill>
              <a:effectLst/>
              <a:uLnTx/>
              <a:uFillTx/>
              <a:latin typeface="Franklin Gothic Book" panose="020B0503020102020204"/>
              <a:ea typeface="+mn-ea"/>
              <a:cs typeface="+mn-cs"/>
            </a:endParaRPr>
          </a:p>
        </p:txBody>
      </p:sp>
      <p:pic>
        <p:nvPicPr>
          <p:cNvPr id="7" name="Picture 6" descr="A group of people sitting around a table&#10;&#10;Description automatically generated with medium confidence">
            <a:extLst>
              <a:ext uri="{FF2B5EF4-FFF2-40B4-BE49-F238E27FC236}">
                <a16:creationId xmlns:a16="http://schemas.microsoft.com/office/drawing/2014/main" id="{5C9DF74D-8697-63D3-A19B-021D750E1C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36241" y="1841834"/>
            <a:ext cx="5017570" cy="3763178"/>
          </a:xfrm>
          <a:prstGeom prst="rect">
            <a:avLst/>
          </a:prstGeom>
        </p:spPr>
      </p:pic>
    </p:spTree>
    <p:extLst>
      <p:ext uri="{BB962C8B-B14F-4D97-AF65-F5344CB8AC3E}">
        <p14:creationId xmlns:p14="http://schemas.microsoft.com/office/powerpoint/2010/main" val="169776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138B28B-44E6-F8AF-A7F2-79516AFCAE29}"/>
              </a:ext>
            </a:extLst>
          </p:cNvPr>
          <p:cNvPicPr>
            <a:picLocks noGrp="1" noChangeAspect="1"/>
          </p:cNvPicPr>
          <p:nvPr>
            <p:ph idx="1"/>
          </p:nvPr>
        </p:nvPicPr>
        <p:blipFill>
          <a:blip r:embed="rId2"/>
          <a:stretch>
            <a:fillRect/>
          </a:stretch>
        </p:blipFill>
        <p:spPr>
          <a:xfrm>
            <a:off x="1997928" y="1379623"/>
            <a:ext cx="8196143" cy="4610331"/>
          </a:xfrm>
        </p:spPr>
      </p:pic>
      <p:sp>
        <p:nvSpPr>
          <p:cNvPr id="3" name="Title 2">
            <a:extLst>
              <a:ext uri="{FF2B5EF4-FFF2-40B4-BE49-F238E27FC236}">
                <a16:creationId xmlns:a16="http://schemas.microsoft.com/office/drawing/2014/main" id="{E930E9C2-3ACA-ADCA-AFF6-366238B962AB}"/>
              </a:ext>
            </a:extLst>
          </p:cNvPr>
          <p:cNvSpPr>
            <a:spLocks noGrp="1"/>
          </p:cNvSpPr>
          <p:nvPr>
            <p:ph type="title"/>
          </p:nvPr>
        </p:nvSpPr>
        <p:spPr/>
        <p:txBody>
          <a:bodyPr/>
          <a:lstStyle/>
          <a:p>
            <a:r>
              <a:rPr lang="en-US" dirty="0"/>
              <a:t>Community Analysis Tool</a:t>
            </a:r>
          </a:p>
        </p:txBody>
      </p:sp>
      <p:sp>
        <p:nvSpPr>
          <p:cNvPr id="4" name="Slide Number Placeholder 3">
            <a:extLst>
              <a:ext uri="{FF2B5EF4-FFF2-40B4-BE49-F238E27FC236}">
                <a16:creationId xmlns:a16="http://schemas.microsoft.com/office/drawing/2014/main" id="{999D48C2-CDA8-039B-32D0-7A5068E72A48}"/>
              </a:ext>
            </a:extLst>
          </p:cNvPr>
          <p:cNvSpPr>
            <a:spLocks noGrp="1"/>
          </p:cNvSpPr>
          <p:nvPr>
            <p:ph type="sldNum" sz="quarter" idx="12"/>
          </p:nvPr>
        </p:nvSpPr>
        <p:spPr/>
        <p:txBody>
          <a:bodyPr/>
          <a:lstStyle/>
          <a:p>
            <a:fld id="{8FCC257D-A786-9244-9E17-CE618C8B9275}" type="slidenum">
              <a:rPr lang="en-US" smtClean="0"/>
              <a:pPr/>
              <a:t>9</a:t>
            </a:fld>
            <a:endParaRPr lang="en-US" dirty="0"/>
          </a:p>
        </p:txBody>
      </p:sp>
    </p:spTree>
    <p:extLst>
      <p:ext uri="{BB962C8B-B14F-4D97-AF65-F5344CB8AC3E}">
        <p14:creationId xmlns:p14="http://schemas.microsoft.com/office/powerpoint/2010/main" val="798907331"/>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3306</TotalTime>
  <Words>751</Words>
  <Application>Microsoft Office PowerPoint</Application>
  <PresentationFormat>Widescreen</PresentationFormat>
  <Paragraphs>147</Paragraphs>
  <Slides>13</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vt:lpstr>
      <vt:lpstr>Calibri</vt:lpstr>
      <vt:lpstr>Courier New</vt:lpstr>
      <vt:lpstr>Franklin Gothic Book</vt:lpstr>
      <vt:lpstr>Franklin Gothic Medium</vt:lpstr>
      <vt:lpstr>Georgia</vt:lpstr>
      <vt:lpstr>Open Sans</vt:lpstr>
      <vt:lpstr>Roboto</vt:lpstr>
      <vt:lpstr>Times New Roman</vt:lpstr>
      <vt:lpstr>Wingdings</vt:lpstr>
      <vt:lpstr>ヒラギノ角ゴ ProN W3</vt:lpstr>
      <vt:lpstr>1_Office Theme</vt:lpstr>
      <vt:lpstr>Office Theme</vt:lpstr>
      <vt:lpstr>Community Recovery: It’s a Long Haul</vt:lpstr>
      <vt:lpstr>The National Disaster Recovery Framework (NDRF)</vt:lpstr>
      <vt:lpstr>National Disaster Recovery Framework (NDRF)</vt:lpstr>
      <vt:lpstr>NDRF Guiding Principles </vt:lpstr>
      <vt:lpstr>What exactly is Community Assistance?</vt:lpstr>
      <vt:lpstr>Community Assistance Recovery Support Function Mission:</vt:lpstr>
      <vt:lpstr>Community Assistance Pre-Disaster:</vt:lpstr>
      <vt:lpstr>Community Assistance During a Disaster:</vt:lpstr>
      <vt:lpstr>Community Analysis Tool</vt:lpstr>
      <vt:lpstr>Community Assistance Post-Disaster:</vt:lpstr>
      <vt:lpstr>Recent Community Assistance Examples: </vt:lpstr>
      <vt:lpstr>Just-In-Time Training Delivery Options</vt:lpstr>
      <vt:lpstr>PowerPoint Presentation</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Recovery for the Long Haul</dc:title>
  <dc:creator>Pugh, Jessica</dc:creator>
  <cp:lastModifiedBy>Wilbers, Amanda</cp:lastModifiedBy>
  <cp:revision>13</cp:revision>
  <dcterms:created xsi:type="dcterms:W3CDTF">2023-03-29T14:36:08Z</dcterms:created>
  <dcterms:modified xsi:type="dcterms:W3CDTF">2023-07-19T20:07:40Z</dcterms:modified>
</cp:coreProperties>
</file>