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37" r:id="rId2"/>
  </p:sldMasterIdLst>
  <p:notesMasterIdLst>
    <p:notesMasterId r:id="rId15"/>
  </p:notesMasterIdLst>
  <p:sldIdLst>
    <p:sldId id="272" r:id="rId3"/>
    <p:sldId id="275" r:id="rId4"/>
    <p:sldId id="276" r:id="rId5"/>
    <p:sldId id="277" r:id="rId6"/>
    <p:sldId id="278" r:id="rId7"/>
    <p:sldId id="263" r:id="rId8"/>
    <p:sldId id="261" r:id="rId9"/>
    <p:sldId id="262" r:id="rId10"/>
    <p:sldId id="265" r:id="rId11"/>
    <p:sldId id="280" r:id="rId12"/>
    <p:sldId id="284" r:id="rId13"/>
    <p:sldId id="282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D4E953-F5F9-4191-9E3F-5175FC78A7E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AC1A00-D6A5-44A4-A83B-98E72867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/>
            <a:fld id="{01F0745E-462A-452A-9051-68BC7CAC320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/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1332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1421" y="6322423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4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2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2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1421" y="6322423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8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3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9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1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4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1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0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8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5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0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7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5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6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1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5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5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4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1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orient="horz" pos="415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9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orient="horz" pos="41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MISSOURI DEPARTMENT OF LABOR &amp; INDUSTRIAL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Jerry Duvall, Program Coordinator</a:t>
            </a:r>
          </a:p>
          <a:p>
            <a:r>
              <a:rPr lang="en-US" dirty="0" smtClean="0"/>
              <a:t>Division of Employment Security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982" y="5538324"/>
            <a:ext cx="1031088" cy="103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6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78" y="1777784"/>
            <a:ext cx="9679484" cy="4681632"/>
          </a:xfrm>
        </p:spPr>
        <p:txBody>
          <a:bodyPr>
            <a:noAutofit/>
          </a:bodyPr>
          <a:lstStyle/>
          <a:p>
            <a:r>
              <a:rPr lang="en-US" sz="1800" dirty="0"/>
              <a:t>The Missouri DUA program can start taking applications with a few </a:t>
            </a:r>
            <a:r>
              <a:rPr lang="en-US" sz="1800" dirty="0" smtClean="0"/>
              <a:t>keystrokes.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Missouri’s </a:t>
            </a:r>
            <a:r>
              <a:rPr lang="en-US" sz="1800" dirty="0"/>
              <a:t>modernized computer system has the ability to </a:t>
            </a:r>
            <a:r>
              <a:rPr lang="en-US" sz="1800" dirty="0" smtClean="0"/>
              <a:t>accept </a:t>
            </a:r>
            <a:r>
              <a:rPr lang="en-US" sz="1800" dirty="0"/>
              <a:t>information from all types of workers and allows </a:t>
            </a:r>
            <a:r>
              <a:rPr lang="en-US" sz="1800" dirty="0" smtClean="0"/>
              <a:t>individuals </a:t>
            </a:r>
            <a:r>
              <a:rPr lang="en-US" sz="1800" dirty="0"/>
              <a:t>to upload any required documentation.</a:t>
            </a:r>
          </a:p>
          <a:p>
            <a:endParaRPr lang="en-US" sz="1800" dirty="0"/>
          </a:p>
          <a:p>
            <a:r>
              <a:rPr lang="en-US" sz="1800" dirty="0"/>
              <a:t>The application process is entirely self-serve and is available </a:t>
            </a:r>
            <a:r>
              <a:rPr lang="en-US" sz="1800" dirty="0" smtClean="0"/>
              <a:t>24/7; however, Missouri </a:t>
            </a:r>
            <a:r>
              <a:rPr lang="en-US" sz="1800" dirty="0"/>
              <a:t>also has trained staff available to take applications over the phone and is prepared to utilize additional internal and external staff.</a:t>
            </a:r>
          </a:p>
          <a:p>
            <a:endParaRPr lang="en-US" sz="1800" dirty="0" smtClean="0"/>
          </a:p>
          <a:p>
            <a:pPr marL="109728" indent="0">
              <a:buNone/>
            </a:pPr>
            <a:endParaRPr lang="en-US" sz="1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7978" y="837875"/>
            <a:ext cx="10972800" cy="76037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DUA in Missouri: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433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78" y="1226798"/>
            <a:ext cx="9679484" cy="4900407"/>
          </a:xfrm>
        </p:spPr>
        <p:txBody>
          <a:bodyPr>
            <a:noAutofit/>
          </a:bodyPr>
          <a:lstStyle/>
          <a:p>
            <a:r>
              <a:rPr lang="en-US" sz="1800" dirty="0"/>
              <a:t>Those affected by the disaster will likely have more immediate needs than unemployment, but if necessary, Missouri DUA is prepared to respond on-site and can even take </a:t>
            </a:r>
            <a:r>
              <a:rPr lang="en-US" sz="1800" dirty="0" smtClean="0"/>
              <a:t>an individual’s </a:t>
            </a:r>
            <a:r>
              <a:rPr lang="en-US" sz="1800" dirty="0"/>
              <a:t>information using pen and paper.</a:t>
            </a:r>
          </a:p>
          <a:p>
            <a:pPr lvl="1"/>
            <a:r>
              <a:rPr lang="en-US" sz="1800" dirty="0" smtClean="0"/>
              <a:t>This was done with the Joplin tornado in 2011, the largest </a:t>
            </a:r>
            <a:r>
              <a:rPr lang="en-US" sz="1800" dirty="0"/>
              <a:t>Missouri disaster since the floods of </a:t>
            </a:r>
            <a:r>
              <a:rPr lang="en-US" sz="1800" dirty="0" smtClean="0"/>
              <a:t>1993.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Missouri </a:t>
            </a:r>
            <a:r>
              <a:rPr lang="en-US" sz="1800" dirty="0"/>
              <a:t>also has a reciprocal agreement with other states which provides that staff from the other states can assist with processing applications in cases of a large-scale </a:t>
            </a:r>
            <a:r>
              <a:rPr lang="en-US" sz="1800" dirty="0" smtClean="0"/>
              <a:t>disaster.</a:t>
            </a:r>
          </a:p>
          <a:p>
            <a:pPr lvl="1"/>
            <a:r>
              <a:rPr lang="en-US" sz="1800" dirty="0" smtClean="0"/>
              <a:t>During </a:t>
            </a:r>
            <a:r>
              <a:rPr lang="en-US" sz="1800" dirty="0"/>
              <a:t>Hurricane Katrina, Missouri helped by sending staff to Mississippi to assist with DUA claims.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4126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342" y="1458683"/>
            <a:ext cx="3897087" cy="38970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1575" y="5851833"/>
            <a:ext cx="752413" cy="752413"/>
          </a:xfrm>
          <a:prstGeom prst="rect">
            <a:avLst/>
          </a:prstGeom>
          <a:blipFill dpi="0" rotWithShape="1">
            <a:blip r:embed="rId5">
              <a:alphaModFix amt="62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488655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263210"/>
            <a:ext cx="9721174" cy="4285636"/>
          </a:xfrm>
        </p:spPr>
        <p:txBody>
          <a:bodyPr>
            <a:normAutofit/>
          </a:bodyPr>
          <a:lstStyle/>
          <a:p>
            <a:r>
              <a:rPr lang="en-US" sz="1800" dirty="0"/>
              <a:t>The Great Depression started with the stock market crash of </a:t>
            </a:r>
            <a:r>
              <a:rPr lang="en-US" sz="1800" dirty="0" smtClean="0"/>
              <a:t>1929.</a:t>
            </a:r>
          </a:p>
          <a:p>
            <a:endParaRPr lang="en-US" sz="1800" dirty="0" smtClean="0"/>
          </a:p>
          <a:p>
            <a:r>
              <a:rPr lang="en-US" sz="1800" dirty="0" smtClean="0"/>
              <a:t>Unemployment spiked </a:t>
            </a:r>
            <a:r>
              <a:rPr lang="en-US" sz="1800" dirty="0"/>
              <a:t>to 25</a:t>
            </a:r>
            <a:r>
              <a:rPr lang="en-US" sz="1800" dirty="0" smtClean="0"/>
              <a:t>%.</a:t>
            </a:r>
          </a:p>
          <a:p>
            <a:pPr lvl="1"/>
            <a:r>
              <a:rPr lang="en-US" sz="1800" dirty="0" smtClean="0"/>
              <a:t>Missouri’s current unemployment rate is approx. </a:t>
            </a:r>
            <a:r>
              <a:rPr lang="en-US" sz="1800" dirty="0"/>
              <a:t>2.5</a:t>
            </a:r>
            <a:r>
              <a:rPr lang="en-US" sz="1800" dirty="0" smtClean="0"/>
              <a:t>%.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In </a:t>
            </a:r>
            <a:r>
              <a:rPr lang="en-US" sz="1800" dirty="0"/>
              <a:t>response, the Social Security Act (SSA) of 1935 was enacted which originally provided general welfare benefits for the elderly, </a:t>
            </a:r>
            <a:r>
              <a:rPr lang="en-US" sz="1800" dirty="0" smtClean="0"/>
              <a:t>disabled</a:t>
            </a:r>
            <a:r>
              <a:rPr lang="en-US" sz="1800" dirty="0"/>
              <a:t>, and dependent children.</a:t>
            </a:r>
          </a:p>
          <a:p>
            <a:endParaRPr lang="en-US" sz="1800" dirty="0" smtClean="0"/>
          </a:p>
          <a:p>
            <a:r>
              <a:rPr lang="en-US" sz="1800" dirty="0" smtClean="0"/>
              <a:t>Title </a:t>
            </a:r>
            <a:r>
              <a:rPr lang="en-US" sz="1800" dirty="0"/>
              <a:t>III of the SSA provided for the establishment of </a:t>
            </a:r>
            <a:r>
              <a:rPr lang="en-US" sz="1800" dirty="0" smtClean="0"/>
              <a:t>unemployment benefits in </a:t>
            </a:r>
            <a:r>
              <a:rPr lang="en-US" sz="1800" dirty="0"/>
              <a:t>the U.S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On </a:t>
            </a:r>
            <a:r>
              <a:rPr lang="en-US" sz="1800" dirty="0"/>
              <a:t>August 17, </a:t>
            </a:r>
            <a:r>
              <a:rPr lang="en-US" sz="1800" dirty="0" smtClean="0"/>
              <a:t>1936, </a:t>
            </a:r>
            <a:r>
              <a:rPr lang="en-US" sz="1800" dirty="0"/>
              <a:t>Neils Ruud of Madison, </a:t>
            </a:r>
            <a:r>
              <a:rPr lang="en-US" sz="1800" dirty="0" smtClean="0"/>
              <a:t>Wisconsin, </a:t>
            </a:r>
            <a:r>
              <a:rPr lang="en-US" sz="1800" dirty="0"/>
              <a:t>received the first unemployment check in the amount of $15. </a:t>
            </a:r>
          </a:p>
          <a:p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1" y="825622"/>
            <a:ext cx="10972800" cy="1281852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/>
              <a:t>DISASTER UNEMPLOYMENT ASSISTANCE (DUA)</a:t>
            </a:r>
          </a:p>
          <a:p>
            <a:endParaRPr lang="en-US" sz="2800" dirty="0" smtClean="0"/>
          </a:p>
          <a:p>
            <a:r>
              <a:rPr lang="en-US" sz="2800" dirty="0" smtClean="0"/>
              <a:t>Background: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885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08" y="1237654"/>
            <a:ext cx="9711447" cy="4692883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In </a:t>
            </a:r>
            <a:r>
              <a:rPr lang="en-US" sz="1800" dirty="0"/>
              <a:t>November of </a:t>
            </a:r>
            <a:r>
              <a:rPr lang="en-US" sz="1800" dirty="0" smtClean="0"/>
              <a:t>1988, </a:t>
            </a:r>
            <a:r>
              <a:rPr lang="en-US" sz="1800" dirty="0"/>
              <a:t>the Robert T. Stafford Disaster Relief and Emergency Assistance Act (Stafford Act) authorized what we currently refer to as </a:t>
            </a:r>
            <a:r>
              <a:rPr lang="en-US" sz="1800" dirty="0" smtClean="0"/>
              <a:t>DUA.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DUA provides temporary benefits to eligible workers and eligible self-employed individuals who become unemployed as a direct result of a major disaster.</a:t>
            </a:r>
          </a:p>
          <a:p>
            <a:endParaRPr lang="en-US" sz="1800" dirty="0"/>
          </a:p>
          <a:p>
            <a:r>
              <a:rPr lang="en-US" sz="1800" dirty="0"/>
              <a:t>Direct result means an immediate result of the major disaster itself, and not the result of a longer chain of events caused or worsened by the disaster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Even </a:t>
            </a:r>
            <a:r>
              <a:rPr lang="en-US" sz="1800" dirty="0"/>
              <a:t>though both </a:t>
            </a:r>
            <a:r>
              <a:rPr lang="en-US" sz="1800" dirty="0" smtClean="0"/>
              <a:t>regular unemployment </a:t>
            </a:r>
            <a:r>
              <a:rPr lang="en-US" sz="1800" dirty="0"/>
              <a:t>and </a:t>
            </a:r>
            <a:r>
              <a:rPr lang="en-US" sz="1800" dirty="0" smtClean="0"/>
              <a:t>DUA are </a:t>
            </a:r>
            <a:r>
              <a:rPr lang="en-US" sz="1800" dirty="0"/>
              <a:t>authorized by the </a:t>
            </a:r>
            <a:r>
              <a:rPr lang="en-US" sz="1800" dirty="0" smtClean="0"/>
              <a:t>Federal Government</a:t>
            </a:r>
            <a:r>
              <a:rPr lang="en-US" sz="1800" dirty="0"/>
              <a:t>, they are administered by </a:t>
            </a:r>
            <a:r>
              <a:rPr lang="en-US" sz="1800" dirty="0" smtClean="0"/>
              <a:t>states, </a:t>
            </a:r>
            <a:r>
              <a:rPr lang="en-US" sz="1800" dirty="0"/>
              <a:t>and certain state unemployment laws apply to </a:t>
            </a:r>
            <a:r>
              <a:rPr lang="en-US" sz="1800" dirty="0" smtClean="0"/>
              <a:t>DUA.</a:t>
            </a:r>
          </a:p>
          <a:p>
            <a:endParaRPr lang="en-US" sz="1800" dirty="0"/>
          </a:p>
          <a:p>
            <a:r>
              <a:rPr lang="en-US" sz="1800" dirty="0" smtClean="0"/>
              <a:t>DUA </a:t>
            </a:r>
            <a:r>
              <a:rPr lang="en-US" sz="1800" dirty="0"/>
              <a:t>is different from </a:t>
            </a:r>
            <a:r>
              <a:rPr lang="en-US" sz="1800" dirty="0" smtClean="0"/>
              <a:t>regular unemployment </a:t>
            </a:r>
            <a:r>
              <a:rPr lang="en-US" sz="1800" dirty="0"/>
              <a:t>since the program coordinates with FEMA, SEMA, USDOL, and the state unemployment </a:t>
            </a:r>
            <a:r>
              <a:rPr lang="en-US" sz="1800" dirty="0" smtClean="0"/>
              <a:t>agency, </a:t>
            </a:r>
            <a:r>
              <a:rPr lang="en-US" sz="1800" dirty="0"/>
              <a:t>which in Missouri is the Division of Employment Security (DES) under the Department of Labor and Industrial Relations (DOLIR</a:t>
            </a:r>
            <a:r>
              <a:rPr lang="en-US" sz="1800" dirty="0" smtClean="0"/>
              <a:t>).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444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40861"/>
            <a:ext cx="9711447" cy="43251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dirty="0"/>
              <a:t>Governor of the affected state requests </a:t>
            </a:r>
            <a:r>
              <a:rPr lang="en-US" sz="1800" dirty="0" smtClean="0"/>
              <a:t>federal assistance </a:t>
            </a:r>
            <a:r>
              <a:rPr lang="en-US" sz="1800" dirty="0"/>
              <a:t>detailing the severity of the </a:t>
            </a:r>
            <a:r>
              <a:rPr lang="en-US" sz="1800" dirty="0" smtClean="0"/>
              <a:t>disaster.</a:t>
            </a:r>
          </a:p>
          <a:p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dirty="0"/>
              <a:t>President </a:t>
            </a:r>
            <a:r>
              <a:rPr lang="en-US" sz="1800" dirty="0" smtClean="0"/>
              <a:t>will </a:t>
            </a:r>
            <a:r>
              <a:rPr lang="en-US" sz="1800" dirty="0"/>
              <a:t>issue a disaster </a:t>
            </a:r>
            <a:r>
              <a:rPr lang="en-US" sz="1800" dirty="0" smtClean="0"/>
              <a:t>declaration if the Governor’s request is approved.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The </a:t>
            </a:r>
            <a:r>
              <a:rPr lang="en-US" sz="1800" dirty="0" smtClean="0"/>
              <a:t>disaster declaration </a:t>
            </a:r>
            <a:r>
              <a:rPr lang="en-US" sz="1800" dirty="0"/>
              <a:t>could include public assistance or individual </a:t>
            </a:r>
            <a:r>
              <a:rPr lang="en-US" sz="1800" dirty="0" smtClean="0"/>
              <a:t>assistance.</a:t>
            </a:r>
          </a:p>
          <a:p>
            <a:endParaRPr lang="en-US" sz="1800" dirty="0"/>
          </a:p>
          <a:p>
            <a:r>
              <a:rPr lang="en-US" sz="1800" dirty="0" smtClean="0"/>
              <a:t>If </a:t>
            </a:r>
            <a:r>
              <a:rPr lang="en-US" sz="1800" dirty="0"/>
              <a:t>the </a:t>
            </a:r>
            <a:r>
              <a:rPr lang="en-US" sz="1800" dirty="0" smtClean="0"/>
              <a:t>declaration </a:t>
            </a:r>
            <a:r>
              <a:rPr lang="en-US" sz="1800" dirty="0"/>
              <a:t>includes individual </a:t>
            </a:r>
            <a:r>
              <a:rPr lang="en-US" sz="1800" dirty="0" smtClean="0"/>
              <a:t>assistance, DUA </a:t>
            </a:r>
            <a:r>
              <a:rPr lang="en-US" sz="1800" dirty="0"/>
              <a:t>is triggered. </a:t>
            </a:r>
          </a:p>
          <a:p>
            <a:endParaRPr lang="en-US" sz="1800" dirty="0"/>
          </a:p>
          <a:p>
            <a:r>
              <a:rPr lang="en-US" sz="1800" dirty="0"/>
              <a:t>FEMA notifies </a:t>
            </a:r>
            <a:r>
              <a:rPr lang="en-US" sz="1800" dirty="0" smtClean="0"/>
              <a:t>USDOL</a:t>
            </a:r>
            <a:r>
              <a:rPr lang="en-US" sz="1800" dirty="0"/>
              <a:t>, </a:t>
            </a:r>
            <a:r>
              <a:rPr lang="en-US" sz="1800" dirty="0" smtClean="0"/>
              <a:t>USDOL </a:t>
            </a:r>
            <a:r>
              <a:rPr lang="en-US" sz="1800" dirty="0"/>
              <a:t>notifies the state, and the state implements DUA. </a:t>
            </a:r>
          </a:p>
          <a:p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1" y="885216"/>
            <a:ext cx="10972800" cy="76037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Activating DUA: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862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46048"/>
            <a:ext cx="9935182" cy="4206409"/>
          </a:xfrm>
        </p:spPr>
        <p:txBody>
          <a:bodyPr>
            <a:noAutofit/>
          </a:bodyPr>
          <a:lstStyle/>
          <a:p>
            <a:r>
              <a:rPr lang="en-US" sz="1800" dirty="0"/>
              <a:t>Missouri prepares </a:t>
            </a:r>
            <a:r>
              <a:rPr lang="en-US" sz="1800" dirty="0" smtClean="0"/>
              <a:t>and issues a </a:t>
            </a:r>
            <a:r>
              <a:rPr lang="en-US" sz="1800" dirty="0"/>
              <a:t>Press Release announcing the availability of DUA for eligible </a:t>
            </a:r>
            <a:r>
              <a:rPr lang="en-US" sz="1800" dirty="0" smtClean="0"/>
              <a:t>individuals.</a:t>
            </a:r>
          </a:p>
          <a:p>
            <a:endParaRPr lang="en-US" sz="1800" dirty="0"/>
          </a:p>
          <a:p>
            <a:r>
              <a:rPr lang="en-US" sz="1800" dirty="0" smtClean="0"/>
              <a:t>Individuals </a:t>
            </a:r>
            <a:r>
              <a:rPr lang="en-US" sz="1800" dirty="0"/>
              <a:t>can </a:t>
            </a:r>
            <a:r>
              <a:rPr lang="en-US" sz="1800" dirty="0" smtClean="0"/>
              <a:t>then file a DUA application immediately after filing an application for </a:t>
            </a:r>
            <a:r>
              <a:rPr lang="en-US" sz="1800" dirty="0"/>
              <a:t>regular </a:t>
            </a:r>
            <a:r>
              <a:rPr lang="en-US" sz="1800" dirty="0" smtClean="0"/>
              <a:t>unemployment.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/>
              <a:t>Individuals are advised to:</a:t>
            </a:r>
          </a:p>
          <a:p>
            <a:pPr lvl="1"/>
            <a:r>
              <a:rPr lang="en-US" sz="1800" dirty="0"/>
              <a:t>Submit weekly request for payment for each week they are directly affected by the disaster; and</a:t>
            </a:r>
          </a:p>
          <a:p>
            <a:pPr lvl="1"/>
            <a:r>
              <a:rPr lang="en-US" sz="1800" dirty="0"/>
              <a:t>Provide documentation substantiating employment and/or self-employment and wages/income earned within 21 days from the date the initial DUA application is filed.</a:t>
            </a:r>
          </a:p>
          <a:p>
            <a:pPr lvl="1"/>
            <a:endParaRPr lang="en-US" sz="1800" dirty="0"/>
          </a:p>
          <a:p>
            <a:r>
              <a:rPr lang="en-US" sz="1800" dirty="0"/>
              <a:t>The claim is reviewed to make sure the individual meets all eligibility requirements. 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1" y="807395"/>
            <a:ext cx="10972800" cy="76037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Implementing DUA: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567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70086" y="1938742"/>
            <a:ext cx="9994500" cy="447838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Char char="•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An individual is eligible for DUA if:</a:t>
            </a:r>
          </a:p>
          <a:p>
            <a:pPr lvl="1"/>
            <a:r>
              <a:rPr lang="en-US" sz="1800" dirty="0" smtClean="0"/>
              <a:t>They become partially or totally unemployed due to the disaster.</a:t>
            </a:r>
          </a:p>
          <a:p>
            <a:pPr lvl="1"/>
            <a:r>
              <a:rPr lang="en-US" sz="1800" dirty="0" smtClean="0"/>
              <a:t>Their employment or self-employment that was affected by the disaster was the individual’s principal source of income or livelihood.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DUA Weekly Assistance amount is the same as it would have been on regular unemployment with a couple of exceptions: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base period wages used in the calculation is the most recent tax year.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the individual does not have sufficient earnings/wages then they will still qualify for the minimum weekly benefit amount.</a:t>
            </a:r>
          </a:p>
          <a:p>
            <a:pPr lvl="1"/>
            <a:endParaRPr lang="en-US" sz="1800" dirty="0"/>
          </a:p>
          <a:p>
            <a:r>
              <a:rPr lang="en-US" sz="1800" dirty="0"/>
              <a:t>Currently, the weekly benefit amount for a DUA claimant in Missouri would be between $139 and $320.</a:t>
            </a:r>
          </a:p>
          <a:p>
            <a:endParaRPr lang="en-US" sz="1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0086" y="972858"/>
            <a:ext cx="10972800" cy="760379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DUA Eligibility &amp; Qualifications: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425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791" r="1827"/>
          <a:stretch/>
        </p:blipFill>
        <p:spPr>
          <a:xfrm>
            <a:off x="3179925" y="1494019"/>
            <a:ext cx="5787957" cy="3730625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80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1119" t="1249" r="845" b="2300"/>
          <a:stretch/>
        </p:blipFill>
        <p:spPr>
          <a:xfrm>
            <a:off x="3190672" y="1624519"/>
            <a:ext cx="5826868" cy="3570052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59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1" y="1003343"/>
            <a:ext cx="10972800" cy="760379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Terminating DUA Benefits:</a:t>
            </a:r>
            <a:endParaRPr lang="en-US" sz="2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1" y="1882268"/>
            <a:ext cx="9711447" cy="3290627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Char char="•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Char char="▫"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An individual’s DUA benefits will be terminated for the following reasons:</a:t>
            </a:r>
          </a:p>
          <a:p>
            <a:pPr lvl="1"/>
            <a:r>
              <a:rPr lang="en-US" sz="1800" dirty="0" smtClean="0"/>
              <a:t>The individual becomes employed or returns to their previous job.</a:t>
            </a:r>
          </a:p>
          <a:p>
            <a:pPr lvl="1"/>
            <a:r>
              <a:rPr lang="en-US" sz="1800" dirty="0" smtClean="0"/>
              <a:t>The individual is able to resume their customary pre-disaster self-employment activities.</a:t>
            </a:r>
          </a:p>
          <a:p>
            <a:pPr lvl="1"/>
            <a:r>
              <a:rPr lang="en-US" sz="1800" dirty="0" smtClean="0"/>
              <a:t>The individual remains unemployed after the disaster assistance period ends (usually 26 weeks).</a:t>
            </a:r>
          </a:p>
          <a:p>
            <a:pPr lvl="1"/>
            <a:r>
              <a:rPr lang="en-US" sz="1800" dirty="0" smtClean="0"/>
              <a:t>The individual’s unemployment is no longer a direct result of the disaster. For example, the individuals returns to their job but becomes unemployed again for some other reason.</a:t>
            </a:r>
          </a:p>
          <a:p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26685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Custom 6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7BB1CF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1_Training presentat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828</Words>
  <Application>Microsoft Office PowerPoint</Application>
  <PresentationFormat>Widescreen</PresentationFormat>
  <Paragraphs>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Wingdings 2</vt:lpstr>
      <vt:lpstr>Training presentation</vt:lpstr>
      <vt:lpstr>1_Training presentation</vt:lpstr>
      <vt:lpstr>MISSOURI DEPARTMENT OF LABOR &amp; INDUSTRIAL RELATIONS</vt:lpstr>
      <vt:lpstr>PowerPoint Presentation</vt:lpstr>
      <vt:lpstr>PowerPoint Presentation</vt:lpstr>
      <vt:lpstr>Activating DUA:</vt:lpstr>
      <vt:lpstr>Implementing DUA:</vt:lpstr>
      <vt:lpstr>PowerPoint Presentation</vt:lpstr>
      <vt:lpstr>PowerPoint Presentation</vt:lpstr>
      <vt:lpstr>PowerPoint Presentation</vt:lpstr>
      <vt:lpstr>PowerPoint Presentation</vt:lpstr>
      <vt:lpstr>DUA in Missouri: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Unemployment Assistance</dc:title>
  <dc:creator>Duvall, Jerry</dc:creator>
  <cp:lastModifiedBy>Wilbers, Amanda</cp:lastModifiedBy>
  <cp:revision>67</cp:revision>
  <cp:lastPrinted>2023-06-28T21:37:51Z</cp:lastPrinted>
  <dcterms:created xsi:type="dcterms:W3CDTF">2023-06-13T16:20:59Z</dcterms:created>
  <dcterms:modified xsi:type="dcterms:W3CDTF">2023-07-17T12:39:08Z</dcterms:modified>
</cp:coreProperties>
</file>