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9" r:id="rId2"/>
    <p:sldId id="275" r:id="rId3"/>
    <p:sldId id="311" r:id="rId4"/>
    <p:sldId id="310" r:id="rId5"/>
    <p:sldId id="312" r:id="rId6"/>
    <p:sldId id="279" r:id="rId7"/>
    <p:sldId id="281" r:id="rId8"/>
    <p:sldId id="283" r:id="rId9"/>
    <p:sldId id="284" r:id="rId10"/>
    <p:sldId id="285" r:id="rId11"/>
    <p:sldId id="286" r:id="rId12"/>
    <p:sldId id="287" r:id="rId13"/>
    <p:sldId id="288" r:id="rId14"/>
    <p:sldId id="289" r:id="rId15"/>
    <p:sldId id="290" r:id="rId16"/>
    <p:sldId id="291" r:id="rId17"/>
    <p:sldId id="313" r:id="rId18"/>
    <p:sldId id="292" r:id="rId19"/>
    <p:sldId id="293" r:id="rId20"/>
    <p:sldId id="294" r:id="rId21"/>
    <p:sldId id="295" r:id="rId22"/>
    <p:sldId id="296" r:id="rId23"/>
    <p:sldId id="298" r:id="rId24"/>
    <p:sldId id="299" r:id="rId25"/>
    <p:sldId id="300" r:id="rId26"/>
    <p:sldId id="301" r:id="rId27"/>
    <p:sldId id="302" r:id="rId28"/>
    <p:sldId id="303" r:id="rId29"/>
    <p:sldId id="304" r:id="rId30"/>
    <p:sldId id="305" r:id="rId31"/>
    <p:sldId id="306" r:id="rId32"/>
    <p:sldId id="307" r:id="rId33"/>
    <p:sldId id="30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02" autoAdjust="0"/>
  </p:normalViewPr>
  <p:slideViewPr>
    <p:cSldViewPr snapToGrid="0">
      <p:cViewPr varScale="1">
        <p:scale>
          <a:sx n="76" d="100"/>
          <a:sy n="76" d="100"/>
        </p:scale>
        <p:origin x="264" y="132"/>
      </p:cViewPr>
      <p:guideLst/>
    </p:cSldViewPr>
  </p:slideViewPr>
  <p:outlineViewPr>
    <p:cViewPr>
      <p:scale>
        <a:sx n="33" d="100"/>
        <a:sy n="33" d="100"/>
      </p:scale>
      <p:origin x="0" y="-1798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04C5AF-0F49-4CF5-93DA-201F6614B25A}"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576635-A704-4A34-95A3-0A6DF25E9638}" type="slidenum">
              <a:rPr lang="en-US" smtClean="0"/>
              <a:t>‹#›</a:t>
            </a:fld>
            <a:endParaRPr lang="en-US"/>
          </a:p>
        </p:txBody>
      </p:sp>
    </p:spTree>
    <p:extLst>
      <p:ext uri="{BB962C8B-B14F-4D97-AF65-F5344CB8AC3E}">
        <p14:creationId xmlns:p14="http://schemas.microsoft.com/office/powerpoint/2010/main" val="1218753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a:t>
            </a:fld>
            <a:endParaRPr lang="en-US"/>
          </a:p>
        </p:txBody>
      </p:sp>
    </p:spTree>
    <p:extLst>
      <p:ext uri="{BB962C8B-B14F-4D97-AF65-F5344CB8AC3E}">
        <p14:creationId xmlns:p14="http://schemas.microsoft.com/office/powerpoint/2010/main" val="3209974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10</a:t>
            </a:fld>
            <a:endParaRPr lang="en-US"/>
          </a:p>
        </p:txBody>
      </p:sp>
    </p:spTree>
    <p:extLst>
      <p:ext uri="{BB962C8B-B14F-4D97-AF65-F5344CB8AC3E}">
        <p14:creationId xmlns:p14="http://schemas.microsoft.com/office/powerpoint/2010/main" val="3418551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11</a:t>
            </a:fld>
            <a:endParaRPr lang="en-US"/>
          </a:p>
        </p:txBody>
      </p:sp>
    </p:spTree>
    <p:extLst>
      <p:ext uri="{BB962C8B-B14F-4D97-AF65-F5344CB8AC3E}">
        <p14:creationId xmlns:p14="http://schemas.microsoft.com/office/powerpoint/2010/main" val="3336995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12</a:t>
            </a:fld>
            <a:endParaRPr lang="en-US"/>
          </a:p>
        </p:txBody>
      </p:sp>
    </p:spTree>
    <p:extLst>
      <p:ext uri="{BB962C8B-B14F-4D97-AF65-F5344CB8AC3E}">
        <p14:creationId xmlns:p14="http://schemas.microsoft.com/office/powerpoint/2010/main" val="4129821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13</a:t>
            </a:fld>
            <a:endParaRPr lang="en-US"/>
          </a:p>
        </p:txBody>
      </p:sp>
    </p:spTree>
    <p:extLst>
      <p:ext uri="{BB962C8B-B14F-4D97-AF65-F5344CB8AC3E}">
        <p14:creationId xmlns:p14="http://schemas.microsoft.com/office/powerpoint/2010/main" val="4022831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14</a:t>
            </a:fld>
            <a:endParaRPr lang="en-US"/>
          </a:p>
        </p:txBody>
      </p:sp>
    </p:spTree>
    <p:extLst>
      <p:ext uri="{BB962C8B-B14F-4D97-AF65-F5344CB8AC3E}">
        <p14:creationId xmlns:p14="http://schemas.microsoft.com/office/powerpoint/2010/main" val="1515523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15</a:t>
            </a:fld>
            <a:endParaRPr lang="en-US"/>
          </a:p>
        </p:txBody>
      </p:sp>
    </p:spTree>
    <p:extLst>
      <p:ext uri="{BB962C8B-B14F-4D97-AF65-F5344CB8AC3E}">
        <p14:creationId xmlns:p14="http://schemas.microsoft.com/office/powerpoint/2010/main" val="2176935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16</a:t>
            </a:fld>
            <a:endParaRPr lang="en-US"/>
          </a:p>
        </p:txBody>
      </p:sp>
    </p:spTree>
    <p:extLst>
      <p:ext uri="{BB962C8B-B14F-4D97-AF65-F5344CB8AC3E}">
        <p14:creationId xmlns:p14="http://schemas.microsoft.com/office/powerpoint/2010/main" val="1273519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17</a:t>
            </a:fld>
            <a:endParaRPr lang="en-US"/>
          </a:p>
        </p:txBody>
      </p:sp>
    </p:spTree>
    <p:extLst>
      <p:ext uri="{BB962C8B-B14F-4D97-AF65-F5344CB8AC3E}">
        <p14:creationId xmlns:p14="http://schemas.microsoft.com/office/powerpoint/2010/main" val="941564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18</a:t>
            </a:fld>
            <a:endParaRPr lang="en-US"/>
          </a:p>
        </p:txBody>
      </p:sp>
    </p:spTree>
    <p:extLst>
      <p:ext uri="{BB962C8B-B14F-4D97-AF65-F5344CB8AC3E}">
        <p14:creationId xmlns:p14="http://schemas.microsoft.com/office/powerpoint/2010/main" val="1858808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19</a:t>
            </a:fld>
            <a:endParaRPr lang="en-US"/>
          </a:p>
        </p:txBody>
      </p:sp>
    </p:spTree>
    <p:extLst>
      <p:ext uri="{BB962C8B-B14F-4D97-AF65-F5344CB8AC3E}">
        <p14:creationId xmlns:p14="http://schemas.microsoft.com/office/powerpoint/2010/main" val="1628502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a:t>
            </a:fld>
            <a:endParaRPr lang="en-US"/>
          </a:p>
        </p:txBody>
      </p:sp>
    </p:spTree>
    <p:extLst>
      <p:ext uri="{BB962C8B-B14F-4D97-AF65-F5344CB8AC3E}">
        <p14:creationId xmlns:p14="http://schemas.microsoft.com/office/powerpoint/2010/main" val="1990381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20</a:t>
            </a:fld>
            <a:endParaRPr lang="en-US"/>
          </a:p>
        </p:txBody>
      </p:sp>
    </p:spTree>
    <p:extLst>
      <p:ext uri="{BB962C8B-B14F-4D97-AF65-F5344CB8AC3E}">
        <p14:creationId xmlns:p14="http://schemas.microsoft.com/office/powerpoint/2010/main" val="1776459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21</a:t>
            </a:fld>
            <a:endParaRPr lang="en-US"/>
          </a:p>
        </p:txBody>
      </p:sp>
    </p:spTree>
    <p:extLst>
      <p:ext uri="{BB962C8B-B14F-4D97-AF65-F5344CB8AC3E}">
        <p14:creationId xmlns:p14="http://schemas.microsoft.com/office/powerpoint/2010/main" val="3889435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22</a:t>
            </a:fld>
            <a:endParaRPr lang="en-US"/>
          </a:p>
        </p:txBody>
      </p:sp>
    </p:spTree>
    <p:extLst>
      <p:ext uri="{BB962C8B-B14F-4D97-AF65-F5344CB8AC3E}">
        <p14:creationId xmlns:p14="http://schemas.microsoft.com/office/powerpoint/2010/main" val="2994795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23</a:t>
            </a:fld>
            <a:endParaRPr lang="en-US"/>
          </a:p>
        </p:txBody>
      </p:sp>
    </p:spTree>
    <p:extLst>
      <p:ext uri="{BB962C8B-B14F-4D97-AF65-F5344CB8AC3E}">
        <p14:creationId xmlns:p14="http://schemas.microsoft.com/office/powerpoint/2010/main" val="1042760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24</a:t>
            </a:fld>
            <a:endParaRPr lang="en-US"/>
          </a:p>
        </p:txBody>
      </p:sp>
    </p:spTree>
    <p:extLst>
      <p:ext uri="{BB962C8B-B14F-4D97-AF65-F5344CB8AC3E}">
        <p14:creationId xmlns:p14="http://schemas.microsoft.com/office/powerpoint/2010/main" val="1608204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25</a:t>
            </a:fld>
            <a:endParaRPr lang="en-US"/>
          </a:p>
        </p:txBody>
      </p:sp>
    </p:spTree>
    <p:extLst>
      <p:ext uri="{BB962C8B-B14F-4D97-AF65-F5344CB8AC3E}">
        <p14:creationId xmlns:p14="http://schemas.microsoft.com/office/powerpoint/2010/main" val="20677985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26</a:t>
            </a:fld>
            <a:endParaRPr lang="en-US"/>
          </a:p>
        </p:txBody>
      </p:sp>
    </p:spTree>
    <p:extLst>
      <p:ext uri="{BB962C8B-B14F-4D97-AF65-F5344CB8AC3E}">
        <p14:creationId xmlns:p14="http://schemas.microsoft.com/office/powerpoint/2010/main" val="17319350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27</a:t>
            </a:fld>
            <a:endParaRPr lang="en-US"/>
          </a:p>
        </p:txBody>
      </p:sp>
    </p:spTree>
    <p:extLst>
      <p:ext uri="{BB962C8B-B14F-4D97-AF65-F5344CB8AC3E}">
        <p14:creationId xmlns:p14="http://schemas.microsoft.com/office/powerpoint/2010/main" val="9071969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28</a:t>
            </a:fld>
            <a:endParaRPr lang="en-US"/>
          </a:p>
        </p:txBody>
      </p:sp>
    </p:spTree>
    <p:extLst>
      <p:ext uri="{BB962C8B-B14F-4D97-AF65-F5344CB8AC3E}">
        <p14:creationId xmlns:p14="http://schemas.microsoft.com/office/powerpoint/2010/main" val="3192227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29</a:t>
            </a:fld>
            <a:endParaRPr lang="en-US"/>
          </a:p>
        </p:txBody>
      </p:sp>
    </p:spTree>
    <p:extLst>
      <p:ext uri="{BB962C8B-B14F-4D97-AF65-F5344CB8AC3E}">
        <p14:creationId xmlns:p14="http://schemas.microsoft.com/office/powerpoint/2010/main" val="86493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3</a:t>
            </a:fld>
            <a:endParaRPr lang="en-US"/>
          </a:p>
        </p:txBody>
      </p:sp>
    </p:spTree>
    <p:extLst>
      <p:ext uri="{BB962C8B-B14F-4D97-AF65-F5344CB8AC3E}">
        <p14:creationId xmlns:p14="http://schemas.microsoft.com/office/powerpoint/2010/main" val="10749620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30</a:t>
            </a:fld>
            <a:endParaRPr lang="en-US"/>
          </a:p>
        </p:txBody>
      </p:sp>
    </p:spTree>
    <p:extLst>
      <p:ext uri="{BB962C8B-B14F-4D97-AF65-F5344CB8AC3E}">
        <p14:creationId xmlns:p14="http://schemas.microsoft.com/office/powerpoint/2010/main" val="39185111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31</a:t>
            </a:fld>
            <a:endParaRPr lang="en-US"/>
          </a:p>
        </p:txBody>
      </p:sp>
    </p:spTree>
    <p:extLst>
      <p:ext uri="{BB962C8B-B14F-4D97-AF65-F5344CB8AC3E}">
        <p14:creationId xmlns:p14="http://schemas.microsoft.com/office/powerpoint/2010/main" val="1066352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32</a:t>
            </a:fld>
            <a:endParaRPr lang="en-US"/>
          </a:p>
        </p:txBody>
      </p:sp>
    </p:spTree>
    <p:extLst>
      <p:ext uri="{BB962C8B-B14F-4D97-AF65-F5344CB8AC3E}">
        <p14:creationId xmlns:p14="http://schemas.microsoft.com/office/powerpoint/2010/main" val="35057678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33</a:t>
            </a:fld>
            <a:endParaRPr lang="en-US"/>
          </a:p>
        </p:txBody>
      </p:sp>
    </p:spTree>
    <p:extLst>
      <p:ext uri="{BB962C8B-B14F-4D97-AF65-F5344CB8AC3E}">
        <p14:creationId xmlns:p14="http://schemas.microsoft.com/office/powerpoint/2010/main" val="421353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4</a:t>
            </a:fld>
            <a:endParaRPr lang="en-US"/>
          </a:p>
        </p:txBody>
      </p:sp>
    </p:spTree>
    <p:extLst>
      <p:ext uri="{BB962C8B-B14F-4D97-AF65-F5344CB8AC3E}">
        <p14:creationId xmlns:p14="http://schemas.microsoft.com/office/powerpoint/2010/main" val="1026674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5</a:t>
            </a:fld>
            <a:endParaRPr lang="en-US"/>
          </a:p>
        </p:txBody>
      </p:sp>
    </p:spTree>
    <p:extLst>
      <p:ext uri="{BB962C8B-B14F-4D97-AF65-F5344CB8AC3E}">
        <p14:creationId xmlns:p14="http://schemas.microsoft.com/office/powerpoint/2010/main" val="2167371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6</a:t>
            </a:fld>
            <a:endParaRPr lang="en-US"/>
          </a:p>
        </p:txBody>
      </p:sp>
    </p:spTree>
    <p:extLst>
      <p:ext uri="{BB962C8B-B14F-4D97-AF65-F5344CB8AC3E}">
        <p14:creationId xmlns:p14="http://schemas.microsoft.com/office/powerpoint/2010/main" val="3330443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7</a:t>
            </a:fld>
            <a:endParaRPr lang="en-US"/>
          </a:p>
        </p:txBody>
      </p:sp>
    </p:spTree>
    <p:extLst>
      <p:ext uri="{BB962C8B-B14F-4D97-AF65-F5344CB8AC3E}">
        <p14:creationId xmlns:p14="http://schemas.microsoft.com/office/powerpoint/2010/main" val="237853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8</a:t>
            </a:fld>
            <a:endParaRPr lang="en-US"/>
          </a:p>
        </p:txBody>
      </p:sp>
    </p:spTree>
    <p:extLst>
      <p:ext uri="{BB962C8B-B14F-4D97-AF65-F5344CB8AC3E}">
        <p14:creationId xmlns:p14="http://schemas.microsoft.com/office/powerpoint/2010/main" val="3875166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576635-A704-4A34-95A3-0A6DF25E9638}" type="slidenum">
              <a:rPr lang="en-US" smtClean="0"/>
              <a:t>9</a:t>
            </a:fld>
            <a:endParaRPr lang="en-US"/>
          </a:p>
        </p:txBody>
      </p:sp>
    </p:spTree>
    <p:extLst>
      <p:ext uri="{BB962C8B-B14F-4D97-AF65-F5344CB8AC3E}">
        <p14:creationId xmlns:p14="http://schemas.microsoft.com/office/powerpoint/2010/main" val="1103791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FBCB17-6CAA-4187-9517-C5FEDBADABFD}"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2977586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BCB17-6CAA-4187-9517-C5FEDBADABFD}"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287878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BCB17-6CAA-4187-9517-C5FEDBADABFD}"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2160018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FBCB17-6CAA-4187-9517-C5FEDBADABFD}"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116275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FBCB17-6CAA-4187-9517-C5FEDBADABFD}" type="datetimeFigureOut">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39525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FBCB17-6CAA-4187-9517-C5FEDBADABFD}"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271129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FBCB17-6CAA-4187-9517-C5FEDBADABFD}" type="datetimeFigureOut">
              <a:rPr lang="en-US" smtClean="0"/>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39927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FBCB17-6CAA-4187-9517-C5FEDBADABFD}" type="datetimeFigureOut">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108168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BCB17-6CAA-4187-9517-C5FEDBADABFD}" type="datetimeFigureOut">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417285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CB17-6CAA-4187-9517-C5FEDBADABFD}"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3433223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FBCB17-6CAA-4187-9517-C5FEDBADABFD}" type="datetimeFigureOut">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DAF66F-7A14-4958-8D74-5AEB0E425918}" type="slidenum">
              <a:rPr lang="en-US" smtClean="0"/>
              <a:t>‹#›</a:t>
            </a:fld>
            <a:endParaRPr lang="en-US"/>
          </a:p>
        </p:txBody>
      </p:sp>
    </p:spTree>
    <p:extLst>
      <p:ext uri="{BB962C8B-B14F-4D97-AF65-F5344CB8AC3E}">
        <p14:creationId xmlns:p14="http://schemas.microsoft.com/office/powerpoint/2010/main" val="39717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BCB17-6CAA-4187-9517-C5FEDBADABFD}" type="datetimeFigureOut">
              <a:rPr lang="en-US" smtClean="0"/>
              <a:t>7/24/2023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DAF66F-7A14-4958-8D74-5AEB0E425918}" type="slidenum">
              <a:rPr lang="en-US" smtClean="0"/>
              <a:t>‹#›</a:t>
            </a:fld>
            <a:endParaRPr lang="en-US"/>
          </a:p>
        </p:txBody>
      </p:sp>
    </p:spTree>
    <p:extLst>
      <p:ext uri="{BB962C8B-B14F-4D97-AF65-F5344CB8AC3E}">
        <p14:creationId xmlns:p14="http://schemas.microsoft.com/office/powerpoint/2010/main" val="1014768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hyperlink" Target="https://www.fema.gov/sites/default/files/documents/fema_covid-19-patient-care-revenue-duplication-benefits.pdf"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328" y="2028072"/>
            <a:ext cx="12020522" cy="1655762"/>
          </a:xfrm>
        </p:spPr>
        <p:txBody>
          <a:bodyPr>
            <a:normAutofit/>
          </a:bodyPr>
          <a:lstStyle/>
          <a:p>
            <a:pPr algn="r"/>
            <a:r>
              <a:rPr lang="en-US" sz="4400" b="1" dirty="0" smtClean="0">
                <a:solidFill>
                  <a:srgbClr val="C00000"/>
                </a:solidFill>
              </a:rPr>
              <a:t>New and Different – Updates in Public Assistance</a:t>
            </a:r>
            <a:endParaRPr lang="en-US" sz="4400" b="1" dirty="0">
              <a:solidFill>
                <a:srgbClr val="C00000"/>
              </a:solidFill>
            </a:endParaRPr>
          </a:p>
        </p:txBody>
      </p:sp>
      <p:sp>
        <p:nvSpPr>
          <p:cNvPr id="6" name="Subtitle 2"/>
          <p:cNvSpPr txBox="1">
            <a:spLocks/>
          </p:cNvSpPr>
          <p:nvPr/>
        </p:nvSpPr>
        <p:spPr>
          <a:xfrm>
            <a:off x="-199530" y="2556723"/>
            <a:ext cx="12566073" cy="1655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3600" dirty="0" smtClean="0">
              <a:solidFill>
                <a:srgbClr val="1F4E79"/>
              </a:solidFill>
            </a:endParaRPr>
          </a:p>
          <a:p>
            <a:r>
              <a:rPr lang="en-US" sz="3600" dirty="0" smtClean="0">
                <a:solidFill>
                  <a:srgbClr val="1F4E79"/>
                </a:solidFill>
              </a:rPr>
              <a:t>Presented by                                                                                               Ellen Balkenbush, Matthew Boley, and Angie Mengwasser</a:t>
            </a:r>
          </a:p>
          <a:p>
            <a:r>
              <a:rPr lang="en-US" sz="3600" dirty="0" smtClean="0">
                <a:solidFill>
                  <a:srgbClr val="1F4E79"/>
                </a:solidFill>
              </a:rPr>
              <a:t/>
            </a:r>
            <a:br>
              <a:rPr lang="en-US" sz="3600" dirty="0" smtClean="0">
                <a:solidFill>
                  <a:srgbClr val="1F4E79"/>
                </a:solidFill>
              </a:rPr>
            </a:br>
            <a:r>
              <a:rPr lang="en-US" sz="3600" dirty="0" smtClean="0">
                <a:solidFill>
                  <a:srgbClr val="1F4E79"/>
                </a:solidFill>
              </a:rPr>
              <a:t>Missouri State Emergency Management Agency (SEMA)</a:t>
            </a:r>
          </a:p>
          <a:p>
            <a:r>
              <a:rPr lang="en-US" sz="3600" dirty="0" smtClean="0">
                <a:solidFill>
                  <a:srgbClr val="1F4E79"/>
                </a:solidFill>
              </a:rPr>
              <a:t>Recovery Division – Public Assistance Unit</a:t>
            </a:r>
          </a:p>
          <a:p>
            <a:r>
              <a:rPr lang="en-US" sz="3600" dirty="0" smtClean="0">
                <a:solidFill>
                  <a:srgbClr val="1F4E79"/>
                </a:solidFill>
              </a:rPr>
              <a:t>Thursday, July 20, 2023 </a:t>
            </a:r>
            <a:r>
              <a:rPr lang="en-US" sz="3600" dirty="0">
                <a:solidFill>
                  <a:srgbClr val="1F4E79"/>
                </a:solidFill>
              </a:rPr>
              <a:t>Resiliency Summit</a:t>
            </a: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69823" y="-209626"/>
            <a:ext cx="11627370" cy="2387600"/>
          </a:xfrm>
        </p:spPr>
        <p:txBody>
          <a:bodyPr>
            <a:normAutofit fontScale="90000"/>
          </a:bodyPr>
          <a:lstStyle/>
          <a:p>
            <a:r>
              <a:rPr lang="en-US" b="1" dirty="0" smtClean="0">
                <a:solidFill>
                  <a:schemeClr val="accent1">
                    <a:lumMod val="50000"/>
                  </a:schemeClr>
                </a:solidFill>
                <a:latin typeface="+mn-lt"/>
              </a:rPr>
              <a:t>State Emergency Management Agency</a:t>
            </a:r>
            <a:br>
              <a:rPr lang="en-US" b="1" dirty="0" smtClean="0">
                <a:solidFill>
                  <a:schemeClr val="accent1">
                    <a:lumMod val="50000"/>
                  </a:schemeClr>
                </a:solidFill>
                <a:latin typeface="+mn-lt"/>
              </a:rPr>
            </a:br>
            <a:r>
              <a:rPr lang="en-US" b="1" dirty="0" smtClean="0">
                <a:solidFill>
                  <a:schemeClr val="accent1">
                    <a:lumMod val="50000"/>
                  </a:schemeClr>
                </a:solidFill>
                <a:latin typeface="+mn-lt"/>
              </a:rPr>
              <a:t>(SEMA)-Public Assistance</a:t>
            </a:r>
            <a:endParaRPr lang="en-US" b="1" dirty="0">
              <a:solidFill>
                <a:schemeClr val="accent1">
                  <a:lumMod val="50000"/>
                </a:schemeClr>
              </a:solidFill>
              <a:latin typeface="+mn-lt"/>
            </a:endParaRPr>
          </a:p>
        </p:txBody>
      </p:sp>
      <p:cxnSp>
        <p:nvCxnSpPr>
          <p:cNvPr id="5" name="Straight Connector 4"/>
          <p:cNvCxnSpPr/>
          <p:nvPr/>
        </p:nvCxnSpPr>
        <p:spPr>
          <a:xfrm>
            <a:off x="0" y="2795167"/>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994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06291"/>
            <a:ext cx="11297587" cy="1655762"/>
          </a:xfrm>
        </p:spPr>
        <p:txBody>
          <a:bodyPr>
            <a:normAutofit/>
          </a:bodyPr>
          <a:lstStyle/>
          <a:p>
            <a:r>
              <a:rPr lang="en-US" sz="4400" b="1" dirty="0" smtClean="0">
                <a:solidFill>
                  <a:srgbClr val="C00000"/>
                </a:solidFill>
              </a:rPr>
              <a:t>Section 422 Application</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78743"/>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949036" y="1812237"/>
            <a:ext cx="10515600" cy="343910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800" dirty="0" smtClean="0">
                <a:solidFill>
                  <a:srgbClr val="1F4E79"/>
                </a:solidFill>
              </a:rPr>
              <a:t>The new policy applies to all PA Small Projects funded under major disasters and emergencies declared on or after August 2022.  It does not apply to Management Costs funded under Stafford Act Section 324 or Donated Resources. </a:t>
            </a:r>
            <a:r>
              <a:rPr lang="en-US" sz="2800" dirty="0" smtClean="0">
                <a:solidFill>
                  <a:srgbClr val="1F4E79"/>
                </a:solidFill>
              </a:rPr>
              <a:t>                               </a:t>
            </a:r>
            <a:r>
              <a:rPr lang="en-US" dirty="0" smtClean="0">
                <a:solidFill>
                  <a:srgbClr val="1F4E79"/>
                </a:solidFill>
              </a:rPr>
              <a:t>Source: FP-104-23-001, Part A., pg. 2</a:t>
            </a:r>
            <a:endParaRPr lang="en-US" dirty="0">
              <a:solidFill>
                <a:srgbClr val="1F4E79"/>
              </a:solidFill>
            </a:endParaRPr>
          </a:p>
        </p:txBody>
      </p:sp>
    </p:spTree>
    <p:extLst>
      <p:ext uri="{BB962C8B-B14F-4D97-AF65-F5344CB8AC3E}">
        <p14:creationId xmlns:p14="http://schemas.microsoft.com/office/powerpoint/2010/main" val="1572365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16067"/>
            <a:ext cx="11297587" cy="1655762"/>
          </a:xfrm>
        </p:spPr>
        <p:txBody>
          <a:bodyPr>
            <a:normAutofit/>
          </a:bodyPr>
          <a:lstStyle/>
          <a:p>
            <a:r>
              <a:rPr lang="en-US" sz="4000" b="1" dirty="0" smtClean="0">
                <a:solidFill>
                  <a:srgbClr val="C00000"/>
                </a:solidFill>
              </a:rPr>
              <a:t>Section 422 Documentation Retention Requirements</a:t>
            </a:r>
            <a:endParaRPr lang="en-US" sz="40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78746"/>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825707" y="1699022"/>
            <a:ext cx="10515600" cy="38074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smtClean="0">
                <a:solidFill>
                  <a:srgbClr val="1F4E79"/>
                </a:solidFill>
              </a:rPr>
              <a:t>Applicants must continue to retain all source documentation, including project eligibility records and financial records, for three(3) years after the date the Recipient submits to FEMA certification of completion of the last Small Project. Some documents may require longer retention based on applicable SLTT government laws.</a:t>
            </a:r>
            <a:br>
              <a:rPr lang="en-US" sz="4000" dirty="0" smtClean="0">
                <a:solidFill>
                  <a:srgbClr val="1F4E79"/>
                </a:solidFill>
              </a:rPr>
            </a:br>
            <a:r>
              <a:rPr lang="en-US" sz="4000" dirty="0" smtClean="0">
                <a:solidFill>
                  <a:srgbClr val="1F4E79"/>
                </a:solidFill>
              </a:rPr>
              <a:t> </a:t>
            </a:r>
            <a:r>
              <a:rPr lang="en-US" sz="3200" dirty="0" smtClean="0">
                <a:solidFill>
                  <a:srgbClr val="1F4E79"/>
                </a:solidFill>
              </a:rPr>
              <a:t>                                                              </a:t>
            </a:r>
            <a:r>
              <a:rPr lang="en-US" sz="2200" dirty="0" smtClean="0">
                <a:solidFill>
                  <a:srgbClr val="1F4E79"/>
                </a:solidFill>
              </a:rPr>
              <a:t>Source: FP-104-23-001, Part B, pg. 2</a:t>
            </a:r>
          </a:p>
          <a:p>
            <a:endParaRPr lang="en-US" sz="3200" dirty="0">
              <a:solidFill>
                <a:srgbClr val="1F4E79"/>
              </a:solidFill>
            </a:endParaRPr>
          </a:p>
        </p:txBody>
      </p:sp>
    </p:spTree>
    <p:extLst>
      <p:ext uri="{BB962C8B-B14F-4D97-AF65-F5344CB8AC3E}">
        <p14:creationId xmlns:p14="http://schemas.microsoft.com/office/powerpoint/2010/main" val="4111332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2032" y="569348"/>
            <a:ext cx="11297587" cy="1655762"/>
          </a:xfrm>
        </p:spPr>
        <p:txBody>
          <a:bodyPr>
            <a:normAutofit/>
          </a:bodyPr>
          <a:lstStyle/>
          <a:p>
            <a:r>
              <a:rPr lang="en-US" sz="4400" b="1" dirty="0" smtClean="0">
                <a:solidFill>
                  <a:srgbClr val="C00000"/>
                </a:solidFill>
              </a:rPr>
              <a:t>Section 422 Cost Estimates</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24969"/>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949036" y="1465945"/>
            <a:ext cx="10515600" cy="316201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smtClean="0">
                <a:solidFill>
                  <a:srgbClr val="1F4E79"/>
                </a:solidFill>
              </a:rPr>
              <a:t>To streamline the application process for Small Projects, FEMA does not adjust estimated costs to the actual incurred amount. Once the estimate amount is obligated, FEMA considers it reasonable and eligible and does not re-evaluate the cost if there is no evidence of fraud, waste or abuse, and the Applicant complies with federal grant conditions.</a:t>
            </a:r>
            <a:endParaRPr lang="en-US" sz="2800" dirty="0" smtClean="0">
              <a:solidFill>
                <a:srgbClr val="1F4E79"/>
              </a:solidFill>
            </a:endParaRPr>
          </a:p>
          <a:p>
            <a:r>
              <a:rPr lang="en-US" sz="2800" dirty="0" smtClean="0">
                <a:solidFill>
                  <a:srgbClr val="1F4E79"/>
                </a:solidFill>
              </a:rPr>
              <a:t>                                                    Source: FP-104-23-001, Part C, pg.2</a:t>
            </a:r>
          </a:p>
          <a:p>
            <a:endParaRPr lang="en-US" sz="2800" dirty="0">
              <a:solidFill>
                <a:srgbClr val="1F4E79"/>
              </a:solidFill>
            </a:endParaRPr>
          </a:p>
        </p:txBody>
      </p:sp>
    </p:spTree>
    <p:extLst>
      <p:ext uri="{BB962C8B-B14F-4D97-AF65-F5344CB8AC3E}">
        <p14:creationId xmlns:p14="http://schemas.microsoft.com/office/powerpoint/2010/main" val="979133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33994"/>
            <a:ext cx="11297587" cy="1655762"/>
          </a:xfrm>
        </p:spPr>
        <p:txBody>
          <a:bodyPr>
            <a:normAutofit/>
          </a:bodyPr>
          <a:lstStyle/>
          <a:p>
            <a:r>
              <a:rPr lang="en-US" sz="4400" b="1" dirty="0" smtClean="0">
                <a:solidFill>
                  <a:srgbClr val="C00000"/>
                </a:solidFill>
              </a:rPr>
              <a:t>Section 422 Cost Estimates Continued</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96689"/>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599607" y="1532243"/>
            <a:ext cx="11018652" cy="41733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rgbClr val="1F4E79"/>
                </a:solidFill>
              </a:rPr>
              <a:t>FEMA may accept certified cost estimates for projects having all work complete or work to be completed. The Applicant’s itemized cost estimate must include information to support the estimate and certify that the costs claimed directly correlate to work required to address major disaster and emergency related impacts in the Project Application. Appendix A of the policy contains the minimum small project information requirements necessary to support certified cost estimates under this policy. FEMA will use Appendix L from PAPPG version 4 to validate all Applicant-Provided Cost Estimates.</a:t>
            </a:r>
          </a:p>
          <a:p>
            <a:r>
              <a:rPr lang="en-US" dirty="0" smtClean="0">
                <a:solidFill>
                  <a:srgbClr val="1F4E79"/>
                </a:solidFill>
              </a:rPr>
              <a:t>                                Source: FP-104-23-001, Part C, pg.3, Appendix A, pgs. 12-16</a:t>
            </a:r>
            <a:endParaRPr lang="en-US" dirty="0">
              <a:solidFill>
                <a:srgbClr val="1F4E79"/>
              </a:solidFill>
            </a:endParaRPr>
          </a:p>
        </p:txBody>
      </p:sp>
    </p:spTree>
    <p:extLst>
      <p:ext uri="{BB962C8B-B14F-4D97-AF65-F5344CB8AC3E}">
        <p14:creationId xmlns:p14="http://schemas.microsoft.com/office/powerpoint/2010/main" val="751398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1768" y="585356"/>
            <a:ext cx="12570550" cy="1655762"/>
          </a:xfrm>
        </p:spPr>
        <p:txBody>
          <a:bodyPr>
            <a:normAutofit/>
          </a:bodyPr>
          <a:lstStyle/>
          <a:p>
            <a:r>
              <a:rPr lang="en-US" sz="3600" b="1" dirty="0" smtClean="0">
                <a:solidFill>
                  <a:srgbClr val="C00000"/>
                </a:solidFill>
              </a:rPr>
              <a:t>Section 422 Cost Estimates; Typically Required Information</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78749"/>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5" name="Content Placeholder 2"/>
          <p:cNvSpPr txBox="1">
            <a:spLocks/>
          </p:cNvSpPr>
          <p:nvPr/>
        </p:nvSpPr>
        <p:spPr>
          <a:xfrm>
            <a:off x="672780" y="1667377"/>
            <a:ext cx="10515600" cy="402061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3600" dirty="0" smtClean="0">
                <a:solidFill>
                  <a:srgbClr val="1F4E79"/>
                </a:solidFill>
              </a:rPr>
              <a:t>Location (address and/or GPS)</a:t>
            </a:r>
          </a:p>
          <a:p>
            <a:pPr marL="342900" indent="-342900" algn="l">
              <a:buFont typeface="Arial" panose="020B0604020202020204" pitchFamily="34" charset="0"/>
              <a:buChar char="•"/>
            </a:pPr>
            <a:r>
              <a:rPr lang="en-US" sz="3600" dirty="0" smtClean="0">
                <a:solidFill>
                  <a:srgbClr val="1F4E79"/>
                </a:solidFill>
              </a:rPr>
              <a:t>Date of Facility Construction </a:t>
            </a:r>
          </a:p>
          <a:p>
            <a:pPr marL="342900" indent="-342900" algn="l">
              <a:buFont typeface="Arial" panose="020B0604020202020204" pitchFamily="34" charset="0"/>
              <a:buChar char="•"/>
            </a:pPr>
            <a:r>
              <a:rPr lang="en-US" sz="3600" dirty="0" smtClean="0">
                <a:solidFill>
                  <a:srgbClr val="1F4E79"/>
                </a:solidFill>
              </a:rPr>
              <a:t>Records of Maintenance</a:t>
            </a:r>
          </a:p>
          <a:p>
            <a:pPr marL="342900" indent="-342900" algn="l">
              <a:buFont typeface="Arial" panose="020B0604020202020204" pitchFamily="34" charset="0"/>
              <a:buChar char="•"/>
            </a:pPr>
            <a:r>
              <a:rPr lang="en-US" sz="3600" dirty="0" smtClean="0">
                <a:solidFill>
                  <a:srgbClr val="1F4E79"/>
                </a:solidFill>
              </a:rPr>
              <a:t>Damages: type, dimensions, and a description of work required to repair/restore</a:t>
            </a:r>
          </a:p>
          <a:p>
            <a:pPr marL="342900" indent="-342900" algn="l">
              <a:buFont typeface="Arial" panose="020B0604020202020204" pitchFamily="34" charset="0"/>
              <a:buChar char="•"/>
            </a:pPr>
            <a:r>
              <a:rPr lang="en-US" sz="3600" dirty="0" smtClean="0">
                <a:solidFill>
                  <a:srgbClr val="1F4E79"/>
                </a:solidFill>
              </a:rPr>
              <a:t>Applicable permits and authorizations, including any coordination with regulatory agencies</a:t>
            </a:r>
          </a:p>
          <a:p>
            <a:pPr algn="l"/>
            <a:r>
              <a:rPr lang="en-US" sz="3200" dirty="0" smtClean="0">
                <a:solidFill>
                  <a:srgbClr val="1F4E79"/>
                </a:solidFill>
              </a:rPr>
              <a:t>					</a:t>
            </a:r>
            <a:endParaRPr lang="en-US" sz="3200" dirty="0">
              <a:solidFill>
                <a:srgbClr val="1F4E79"/>
              </a:solidFill>
            </a:endParaRPr>
          </a:p>
        </p:txBody>
      </p:sp>
      <p:sp>
        <p:nvSpPr>
          <p:cNvPr id="4" name="Rectangle 3"/>
          <p:cNvSpPr/>
          <p:nvPr/>
        </p:nvSpPr>
        <p:spPr>
          <a:xfrm>
            <a:off x="6810888" y="6014547"/>
            <a:ext cx="4223336" cy="430887"/>
          </a:xfrm>
          <a:prstGeom prst="rect">
            <a:avLst/>
          </a:prstGeom>
        </p:spPr>
        <p:txBody>
          <a:bodyPr wrap="none">
            <a:spAutoFit/>
          </a:bodyPr>
          <a:lstStyle/>
          <a:p>
            <a:r>
              <a:rPr lang="en-US" sz="2200" dirty="0">
                <a:solidFill>
                  <a:srgbClr val="1F4E79"/>
                </a:solidFill>
              </a:rPr>
              <a:t>Source: FP-104-23-001, Appendix A</a:t>
            </a:r>
          </a:p>
        </p:txBody>
      </p:sp>
    </p:spTree>
    <p:extLst>
      <p:ext uri="{BB962C8B-B14F-4D97-AF65-F5344CB8AC3E}">
        <p14:creationId xmlns:p14="http://schemas.microsoft.com/office/powerpoint/2010/main" val="716703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1768" y="602294"/>
            <a:ext cx="12570550" cy="1655762"/>
          </a:xfrm>
        </p:spPr>
        <p:txBody>
          <a:bodyPr>
            <a:normAutofit/>
          </a:bodyPr>
          <a:lstStyle/>
          <a:p>
            <a:r>
              <a:rPr lang="en-US" sz="3600" b="1" dirty="0" smtClean="0">
                <a:solidFill>
                  <a:srgbClr val="C00000"/>
                </a:solidFill>
              </a:rPr>
              <a:t>Section 422 Cost Estimates; Typically Required Information</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42894"/>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72" y="5495315"/>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825707" y="1645673"/>
            <a:ext cx="10515600" cy="433460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b="1" dirty="0" smtClean="0">
                <a:solidFill>
                  <a:srgbClr val="1F4E79"/>
                </a:solidFill>
              </a:rPr>
              <a:t>LABOR, EQUIPMENT, &amp; MATERIALS</a:t>
            </a:r>
          </a:p>
          <a:p>
            <a:pPr marL="342900" indent="-342900" algn="l">
              <a:buFont typeface="Arial" panose="020B0604020202020204" pitchFamily="34" charset="0"/>
              <a:buChar char="•"/>
            </a:pPr>
            <a:r>
              <a:rPr lang="en-US" sz="4400" dirty="0" smtClean="0">
                <a:solidFill>
                  <a:srgbClr val="1F4E79"/>
                </a:solidFill>
              </a:rPr>
              <a:t>Dates and Hours of work performed</a:t>
            </a:r>
          </a:p>
          <a:p>
            <a:pPr marL="342900" indent="-342900" algn="l">
              <a:buFont typeface="Arial" panose="020B0604020202020204" pitchFamily="34" charset="0"/>
              <a:buChar char="•"/>
            </a:pPr>
            <a:r>
              <a:rPr lang="en-US" sz="4400" dirty="0" smtClean="0">
                <a:solidFill>
                  <a:srgbClr val="1F4E79"/>
                </a:solidFill>
              </a:rPr>
              <a:t>Labor Rates plus Fringe Benefit Rates</a:t>
            </a:r>
          </a:p>
          <a:p>
            <a:pPr marL="342900" indent="-342900" algn="l">
              <a:buFont typeface="Arial" panose="020B0604020202020204" pitchFamily="34" charset="0"/>
              <a:buChar char="•"/>
            </a:pPr>
            <a:r>
              <a:rPr lang="en-US" sz="4400" dirty="0" smtClean="0">
                <a:solidFill>
                  <a:srgbClr val="1F4E79"/>
                </a:solidFill>
              </a:rPr>
              <a:t>Names of Laborers / Volunteers</a:t>
            </a:r>
          </a:p>
          <a:p>
            <a:pPr marL="342900" indent="-342900" algn="l">
              <a:buFont typeface="Arial" panose="020B0604020202020204" pitchFamily="34" charset="0"/>
              <a:buChar char="•"/>
            </a:pPr>
            <a:r>
              <a:rPr lang="en-US" sz="4400" dirty="0" smtClean="0">
                <a:solidFill>
                  <a:srgbClr val="1F4E79"/>
                </a:solidFill>
              </a:rPr>
              <a:t>Type and quantity needed or used for all equipment and materials</a:t>
            </a:r>
          </a:p>
          <a:p>
            <a:pPr algn="l"/>
            <a:r>
              <a:rPr lang="en-US" sz="2200" dirty="0" smtClean="0"/>
              <a:t>                                                                               </a:t>
            </a:r>
            <a:endParaRPr lang="en-US" dirty="0"/>
          </a:p>
        </p:txBody>
      </p:sp>
      <p:sp>
        <p:nvSpPr>
          <p:cNvPr id="6" name="TextBox 5"/>
          <p:cNvSpPr txBox="1"/>
          <p:nvPr/>
        </p:nvSpPr>
        <p:spPr>
          <a:xfrm>
            <a:off x="6666493" y="5876771"/>
            <a:ext cx="5902035" cy="430887"/>
          </a:xfrm>
          <a:prstGeom prst="rect">
            <a:avLst/>
          </a:prstGeom>
          <a:noFill/>
        </p:spPr>
        <p:txBody>
          <a:bodyPr wrap="square" rtlCol="0">
            <a:spAutoFit/>
          </a:bodyPr>
          <a:lstStyle/>
          <a:p>
            <a:r>
              <a:rPr lang="en-US" sz="2200" dirty="0">
                <a:solidFill>
                  <a:srgbClr val="1F4E79"/>
                </a:solidFill>
              </a:rPr>
              <a:t>Source: FP-104-23-001, Appendix A</a:t>
            </a:r>
          </a:p>
        </p:txBody>
      </p:sp>
    </p:spTree>
    <p:extLst>
      <p:ext uri="{BB962C8B-B14F-4D97-AF65-F5344CB8AC3E}">
        <p14:creationId xmlns:p14="http://schemas.microsoft.com/office/powerpoint/2010/main" val="957399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9256" y="614009"/>
            <a:ext cx="12570550" cy="1655762"/>
          </a:xfrm>
        </p:spPr>
        <p:txBody>
          <a:bodyPr>
            <a:normAutofit/>
          </a:bodyPr>
          <a:lstStyle/>
          <a:p>
            <a:r>
              <a:rPr lang="en-US" sz="3600" b="1" dirty="0" smtClean="0">
                <a:solidFill>
                  <a:srgbClr val="C00000"/>
                </a:solidFill>
              </a:rPr>
              <a:t>Section 422 Cost Estimates; Contracts and Procurements</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96678"/>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72" y="5495315"/>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825707" y="1648072"/>
            <a:ext cx="10515600"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4400" dirty="0" smtClean="0">
                <a:solidFill>
                  <a:srgbClr val="1F4E79"/>
                </a:solidFill>
              </a:rPr>
              <a:t>Procurement must follow federal requirements found in 2 CFR 200.318 through 200.326</a:t>
            </a:r>
          </a:p>
          <a:p>
            <a:pPr marL="342900" indent="-342900" algn="l">
              <a:buFont typeface="Arial" panose="020B0604020202020204" pitchFamily="34" charset="0"/>
              <a:buChar char="•"/>
            </a:pPr>
            <a:r>
              <a:rPr lang="en-US" sz="4400" dirty="0" smtClean="0">
                <a:solidFill>
                  <a:srgbClr val="1F4E79"/>
                </a:solidFill>
              </a:rPr>
              <a:t>Provide full and open competition</a:t>
            </a:r>
          </a:p>
          <a:p>
            <a:pPr marL="342900" indent="-342900" algn="l">
              <a:buFont typeface="Arial" panose="020B0604020202020204" pitchFamily="34" charset="0"/>
              <a:buChar char="•"/>
            </a:pPr>
            <a:r>
              <a:rPr lang="en-US" sz="4400" dirty="0" smtClean="0">
                <a:solidFill>
                  <a:srgbClr val="1F4E79"/>
                </a:solidFill>
              </a:rPr>
              <a:t>Use of minority-owned &amp; women-owned business enterprise contractors when possible</a:t>
            </a:r>
          </a:p>
          <a:p>
            <a:pPr marL="457200" indent="-457200">
              <a:buFont typeface="Arial" panose="020B0604020202020204" pitchFamily="34" charset="0"/>
              <a:buChar char="•"/>
            </a:pPr>
            <a:endParaRPr lang="en-US" sz="4800" dirty="0" smtClean="0">
              <a:solidFill>
                <a:srgbClr val="1F4E79"/>
              </a:solidFill>
            </a:endParaRPr>
          </a:p>
          <a:p>
            <a:pPr marL="457200" indent="-457200">
              <a:buFont typeface="Arial" panose="020B0604020202020204" pitchFamily="34" charset="0"/>
              <a:buChar char="•"/>
            </a:pPr>
            <a:endParaRPr lang="en-US" sz="4800" dirty="0">
              <a:solidFill>
                <a:srgbClr val="1F4E79"/>
              </a:solidFill>
            </a:endParaRPr>
          </a:p>
        </p:txBody>
      </p:sp>
      <p:sp>
        <p:nvSpPr>
          <p:cNvPr id="4" name="TextBox 3"/>
          <p:cNvSpPr txBox="1"/>
          <p:nvPr/>
        </p:nvSpPr>
        <p:spPr>
          <a:xfrm>
            <a:off x="7342909" y="5907549"/>
            <a:ext cx="3610476" cy="369332"/>
          </a:xfrm>
          <a:prstGeom prst="rect">
            <a:avLst/>
          </a:prstGeom>
          <a:noFill/>
        </p:spPr>
        <p:txBody>
          <a:bodyPr wrap="none" rtlCol="0">
            <a:spAutoFit/>
          </a:bodyPr>
          <a:lstStyle/>
          <a:p>
            <a:r>
              <a:rPr lang="en-US" dirty="0">
                <a:solidFill>
                  <a:srgbClr val="1F4E79"/>
                </a:solidFill>
              </a:rPr>
              <a:t>SOURCE:  PAPPG, v4 2020, </a:t>
            </a:r>
            <a:r>
              <a:rPr lang="en-US" dirty="0" err="1">
                <a:solidFill>
                  <a:srgbClr val="1F4E79"/>
                </a:solidFill>
              </a:rPr>
              <a:t>pgs</a:t>
            </a:r>
            <a:r>
              <a:rPr lang="en-US" dirty="0">
                <a:solidFill>
                  <a:srgbClr val="1F4E79"/>
                </a:solidFill>
              </a:rPr>
              <a:t> 78-85</a:t>
            </a:r>
          </a:p>
        </p:txBody>
      </p:sp>
    </p:spTree>
    <p:extLst>
      <p:ext uri="{BB962C8B-B14F-4D97-AF65-F5344CB8AC3E}">
        <p14:creationId xmlns:p14="http://schemas.microsoft.com/office/powerpoint/2010/main" val="3613196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9256" y="614009"/>
            <a:ext cx="12570550" cy="1655762"/>
          </a:xfrm>
        </p:spPr>
        <p:txBody>
          <a:bodyPr>
            <a:normAutofit/>
          </a:bodyPr>
          <a:lstStyle/>
          <a:p>
            <a:r>
              <a:rPr lang="en-US" sz="3600" b="1" dirty="0" smtClean="0">
                <a:solidFill>
                  <a:srgbClr val="C00000"/>
                </a:solidFill>
              </a:rPr>
              <a:t>Section 422 Cost Estimates; Contracts and Procurements</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96678"/>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72" y="5495315"/>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825707" y="1762372"/>
            <a:ext cx="10515600"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3400" dirty="0" smtClean="0">
                <a:solidFill>
                  <a:srgbClr val="1F4E79"/>
                </a:solidFill>
              </a:rPr>
              <a:t>Evaluate and document the contractor’s integrity, policy compliance, past performance records and available resources</a:t>
            </a:r>
          </a:p>
          <a:p>
            <a:pPr marL="342900" indent="-342900" algn="l">
              <a:buFont typeface="Arial" panose="020B0604020202020204" pitchFamily="34" charset="0"/>
              <a:buChar char="•"/>
            </a:pPr>
            <a:r>
              <a:rPr lang="en-US" sz="3400" dirty="0" smtClean="0">
                <a:solidFill>
                  <a:srgbClr val="1F4E79"/>
                </a:solidFill>
              </a:rPr>
              <a:t>Ensure the contractor was not suspended or debarred</a:t>
            </a:r>
          </a:p>
          <a:p>
            <a:pPr marL="342900" indent="-342900" algn="l">
              <a:buFont typeface="Arial" panose="020B0604020202020204" pitchFamily="34" charset="0"/>
              <a:buChar char="•"/>
            </a:pPr>
            <a:r>
              <a:rPr lang="en-US" sz="3400" dirty="0" smtClean="0">
                <a:solidFill>
                  <a:srgbClr val="1F4E79"/>
                </a:solidFill>
              </a:rPr>
              <a:t>Maintain records to detail the history of the procurement, including the rationale for method of procurement, selection of contract type, contractor selection/rejection, and the basis for the contract price</a:t>
            </a:r>
          </a:p>
          <a:p>
            <a:pPr marL="457200" indent="-457200">
              <a:buFont typeface="Arial" panose="020B0604020202020204" pitchFamily="34" charset="0"/>
              <a:buChar char="•"/>
            </a:pPr>
            <a:endParaRPr lang="en-US" sz="3600" dirty="0" smtClean="0">
              <a:solidFill>
                <a:srgbClr val="1F4E79"/>
              </a:solidFill>
            </a:endParaRPr>
          </a:p>
          <a:p>
            <a:pPr marL="457200" indent="-457200">
              <a:buFont typeface="Arial" panose="020B0604020202020204" pitchFamily="34" charset="0"/>
              <a:buChar char="•"/>
            </a:pPr>
            <a:endParaRPr lang="en-US" sz="3600" dirty="0">
              <a:solidFill>
                <a:srgbClr val="1F4E79"/>
              </a:solidFill>
            </a:endParaRPr>
          </a:p>
        </p:txBody>
      </p:sp>
      <p:sp>
        <p:nvSpPr>
          <p:cNvPr id="4" name="TextBox 3"/>
          <p:cNvSpPr txBox="1"/>
          <p:nvPr/>
        </p:nvSpPr>
        <p:spPr>
          <a:xfrm>
            <a:off x="7149396" y="5929044"/>
            <a:ext cx="3668184" cy="369332"/>
          </a:xfrm>
          <a:prstGeom prst="rect">
            <a:avLst/>
          </a:prstGeom>
          <a:noFill/>
        </p:spPr>
        <p:txBody>
          <a:bodyPr wrap="none" rtlCol="0">
            <a:spAutoFit/>
          </a:bodyPr>
          <a:lstStyle/>
          <a:p>
            <a:r>
              <a:rPr lang="en-US" dirty="0">
                <a:solidFill>
                  <a:srgbClr val="1F4E79"/>
                </a:solidFill>
              </a:rPr>
              <a:t>SOURCE:  PAPPG, v4 2020, </a:t>
            </a:r>
            <a:r>
              <a:rPr lang="en-US" dirty="0" smtClean="0">
                <a:solidFill>
                  <a:srgbClr val="1F4E79"/>
                </a:solidFill>
              </a:rPr>
              <a:t>pgs. </a:t>
            </a:r>
            <a:r>
              <a:rPr lang="en-US" dirty="0">
                <a:solidFill>
                  <a:srgbClr val="1F4E79"/>
                </a:solidFill>
              </a:rPr>
              <a:t>78-85</a:t>
            </a:r>
          </a:p>
        </p:txBody>
      </p:sp>
    </p:spTree>
    <p:extLst>
      <p:ext uri="{BB962C8B-B14F-4D97-AF65-F5344CB8AC3E}">
        <p14:creationId xmlns:p14="http://schemas.microsoft.com/office/powerpoint/2010/main" val="2693097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9275" y="593732"/>
            <a:ext cx="12570550" cy="1655762"/>
          </a:xfrm>
        </p:spPr>
        <p:txBody>
          <a:bodyPr>
            <a:normAutofit/>
          </a:bodyPr>
          <a:lstStyle/>
          <a:p>
            <a:r>
              <a:rPr lang="en-US" sz="3600" b="1" dirty="0" smtClean="0">
                <a:solidFill>
                  <a:srgbClr val="C00000"/>
                </a:solidFill>
              </a:rPr>
              <a:t>Section 324; Management Costs Projects Policy Specifics</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24962"/>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72" y="5495315"/>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838200" y="1729445"/>
            <a:ext cx="10515600"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200" dirty="0" smtClean="0">
                <a:solidFill>
                  <a:srgbClr val="1F4E79"/>
                </a:solidFill>
              </a:rPr>
              <a:t>The Disaster Recovery Reform Act (</a:t>
            </a:r>
            <a:r>
              <a:rPr lang="en-US" sz="3200" dirty="0">
                <a:solidFill>
                  <a:srgbClr val="1F4E79"/>
                </a:solidFill>
              </a:rPr>
              <a:t>DRRA</a:t>
            </a:r>
            <a:r>
              <a:rPr lang="en-US" sz="3200" dirty="0" smtClean="0">
                <a:solidFill>
                  <a:srgbClr val="1F4E79"/>
                </a:solidFill>
              </a:rPr>
              <a:t>) of 2018 amends Section 324 of the Stafford Act to define management costs to include “any indirect cost, any direct administrative cost, and any other administrative expense associated with a specific project under a major disaster, emergency, or disaster preparedness or mitigation activity or measure.”</a:t>
            </a:r>
          </a:p>
          <a:p>
            <a:pPr algn="l"/>
            <a:r>
              <a:rPr lang="en-US" sz="3200" dirty="0" smtClean="0">
                <a:solidFill>
                  <a:srgbClr val="1F4E79"/>
                </a:solidFill>
              </a:rPr>
              <a:t>All management costs will be obligated via Category Z Project Worksheets and funded at 100 percent Federal share. </a:t>
            </a:r>
          </a:p>
          <a:p>
            <a:pPr algn="l"/>
            <a:endParaRPr lang="en-US" sz="3200" dirty="0" smtClean="0">
              <a:solidFill>
                <a:srgbClr val="1F4E79"/>
              </a:solidFill>
            </a:endParaRPr>
          </a:p>
          <a:p>
            <a:pPr algn="l"/>
            <a:r>
              <a:rPr lang="en-US" sz="3200" dirty="0" smtClean="0">
                <a:solidFill>
                  <a:srgbClr val="1F4E79"/>
                </a:solidFill>
              </a:rPr>
              <a:t>                                                                                         </a:t>
            </a:r>
            <a:endParaRPr lang="en-US" sz="3200" dirty="0">
              <a:solidFill>
                <a:srgbClr val="1F4E79"/>
              </a:solidFill>
            </a:endParaRPr>
          </a:p>
        </p:txBody>
      </p:sp>
      <p:sp>
        <p:nvSpPr>
          <p:cNvPr id="6" name="TextBox 5"/>
          <p:cNvSpPr txBox="1"/>
          <p:nvPr/>
        </p:nvSpPr>
        <p:spPr>
          <a:xfrm>
            <a:off x="7304410" y="5876771"/>
            <a:ext cx="3663888" cy="430887"/>
          </a:xfrm>
          <a:prstGeom prst="rect">
            <a:avLst/>
          </a:prstGeom>
          <a:noFill/>
        </p:spPr>
        <p:txBody>
          <a:bodyPr wrap="none" rtlCol="0">
            <a:spAutoFit/>
          </a:bodyPr>
          <a:lstStyle/>
          <a:p>
            <a:r>
              <a:rPr lang="en-US" sz="2200" dirty="0">
                <a:solidFill>
                  <a:srgbClr val="1F4E79"/>
                </a:solidFill>
              </a:rPr>
              <a:t>SOURCE: FP 104-11-2, pgs. 1-3</a:t>
            </a:r>
          </a:p>
        </p:txBody>
      </p:sp>
    </p:spTree>
    <p:extLst>
      <p:ext uri="{BB962C8B-B14F-4D97-AF65-F5344CB8AC3E}">
        <p14:creationId xmlns:p14="http://schemas.microsoft.com/office/powerpoint/2010/main" val="2868430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3295" y="494908"/>
            <a:ext cx="13793604" cy="1655762"/>
          </a:xfrm>
        </p:spPr>
        <p:txBody>
          <a:bodyPr>
            <a:normAutofit/>
          </a:bodyPr>
          <a:lstStyle/>
          <a:p>
            <a:r>
              <a:rPr lang="en-US" sz="3200" b="1" dirty="0" smtClean="0">
                <a:solidFill>
                  <a:srgbClr val="C00000"/>
                </a:solidFill>
              </a:rPr>
              <a:t>Section 324; </a:t>
            </a:r>
            <a:r>
              <a:rPr lang="en-US" sz="2800" b="1" dirty="0" smtClean="0">
                <a:solidFill>
                  <a:srgbClr val="C00000"/>
                </a:solidFill>
              </a:rPr>
              <a:t>Management Costs Projects Cost Documentation Requirements</a:t>
            </a:r>
            <a:endParaRPr lang="en-US" sz="2800" b="1" dirty="0">
              <a:solidFill>
                <a:srgbClr val="C00000"/>
              </a:solidFill>
            </a:endParaRPr>
          </a:p>
        </p:txBody>
      </p:sp>
      <p:cxnSp>
        <p:nvCxnSpPr>
          <p:cNvPr id="9" name="Straight Connector 8"/>
          <p:cNvCxnSpPr/>
          <p:nvPr/>
        </p:nvCxnSpPr>
        <p:spPr>
          <a:xfrm>
            <a:off x="-123329" y="39170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160329"/>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72" y="5495315"/>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340660" y="1427086"/>
            <a:ext cx="11260624"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dirty="0" smtClean="0">
                <a:solidFill>
                  <a:srgbClr val="1F4E79"/>
                </a:solidFill>
              </a:rPr>
              <a:t>FEMA provides contributions for management costs based on actual costs incurred up to five percent of the Applicant’s total award amount. </a:t>
            </a:r>
          </a:p>
          <a:p>
            <a:pPr algn="l"/>
            <a:r>
              <a:rPr lang="en-US" sz="2800" dirty="0" smtClean="0">
                <a:solidFill>
                  <a:srgbClr val="1F4E79"/>
                </a:solidFill>
              </a:rPr>
              <a:t>Actual cost documentation must include information necessary to demonstrate eligibility of costs and activities claimed as management costs, including but not limited to payroll data, procurement procedures, contracts, invoices, and an explanation of the activities performed. Documentation must also include information to demonstrate that costs are reasonable. </a:t>
            </a:r>
          </a:p>
          <a:p>
            <a:pPr algn="l"/>
            <a:r>
              <a:rPr lang="en-US" sz="2800" dirty="0" smtClean="0">
                <a:solidFill>
                  <a:srgbClr val="1F4E79"/>
                </a:solidFill>
              </a:rPr>
              <a:t>FEMA’s established procedures for evaluating reasonable costs are described in FEMA’s </a:t>
            </a:r>
            <a:r>
              <a:rPr lang="en-US" sz="2800" i="1" dirty="0" smtClean="0">
                <a:solidFill>
                  <a:srgbClr val="1F4E79"/>
                </a:solidFill>
              </a:rPr>
              <a:t>Public Assistance Reasonable Costs Evaluation Job Aid. </a:t>
            </a:r>
            <a:r>
              <a:rPr lang="en-US" sz="2800" dirty="0" smtClean="0">
                <a:solidFill>
                  <a:srgbClr val="1F4E79"/>
                </a:solidFill>
              </a:rPr>
              <a:t>FEMA makes the final decision regarding all eligibility determinations under the PA Program including whether costs are reasonable.                                                                                      							  </a:t>
            </a:r>
            <a:r>
              <a:rPr lang="en-US" dirty="0" smtClean="0">
                <a:solidFill>
                  <a:srgbClr val="1F4E79"/>
                </a:solidFill>
              </a:rPr>
              <a:t>SOURCE: FP 104-11-2, pgs. 4-6</a:t>
            </a:r>
          </a:p>
          <a:p>
            <a:r>
              <a:rPr lang="en-US" sz="2800" dirty="0" smtClean="0">
                <a:solidFill>
                  <a:srgbClr val="1F4E79"/>
                </a:solidFill>
              </a:rPr>
              <a:t> </a:t>
            </a:r>
            <a:endParaRPr lang="en-US" sz="2800" dirty="0">
              <a:solidFill>
                <a:srgbClr val="1F4E79"/>
              </a:solidFill>
            </a:endParaRPr>
          </a:p>
        </p:txBody>
      </p:sp>
    </p:spTree>
    <p:extLst>
      <p:ext uri="{BB962C8B-B14F-4D97-AF65-F5344CB8AC3E}">
        <p14:creationId xmlns:p14="http://schemas.microsoft.com/office/powerpoint/2010/main" val="363763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88374"/>
            <a:ext cx="11297587" cy="1655762"/>
          </a:xfrm>
        </p:spPr>
        <p:txBody>
          <a:bodyPr>
            <a:normAutofit/>
          </a:bodyPr>
          <a:lstStyle/>
          <a:p>
            <a:r>
              <a:rPr lang="en-US" sz="4400" b="1" dirty="0" smtClean="0">
                <a:solidFill>
                  <a:srgbClr val="C00000"/>
                </a:solidFill>
              </a:rPr>
              <a:t>Unique Entity Identification (UEI) Numbers</a:t>
            </a:r>
            <a:endParaRPr lang="en-US" sz="4400" b="1" dirty="0">
              <a:solidFill>
                <a:srgbClr val="C00000"/>
              </a:solidFill>
            </a:endParaRPr>
          </a:p>
        </p:txBody>
      </p:sp>
      <p:sp>
        <p:nvSpPr>
          <p:cNvPr id="6" name="Subtitle 2"/>
          <p:cNvSpPr txBox="1">
            <a:spLocks/>
          </p:cNvSpPr>
          <p:nvPr/>
        </p:nvSpPr>
        <p:spPr>
          <a:xfrm>
            <a:off x="1634836" y="52022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smtClean="0">
              <a:solidFill>
                <a:srgbClr val="1F4E79"/>
              </a:solidFill>
            </a:endParaRPr>
          </a:p>
          <a:p>
            <a:r>
              <a:rPr lang="en-US" dirty="0" smtClean="0">
                <a:solidFill>
                  <a:srgbClr val="1F4E79"/>
                </a:solidFill>
              </a:rPr>
              <a:t>Presented by Ellen Balkenbush</a:t>
            </a:r>
            <a:br>
              <a:rPr lang="en-US" dirty="0" smtClean="0">
                <a:solidFill>
                  <a:srgbClr val="1F4E79"/>
                </a:solidFill>
              </a:rPr>
            </a:br>
            <a:r>
              <a:rPr lang="en-US" dirty="0" smtClean="0">
                <a:solidFill>
                  <a:srgbClr val="1F4E79"/>
                </a:solidFill>
              </a:rPr>
              <a:t>Missouri State Emergency Management Agency (SEMA)</a:t>
            </a:r>
            <a:endParaRPr lang="en-US" dirty="0">
              <a:solidFill>
                <a:srgbClr val="1F4E79"/>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189859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dirty="0" smtClean="0">
                <a:solidFill>
                  <a:srgbClr val="1F4E79"/>
                </a:solidFill>
                <a:latin typeface="+mn-lt"/>
              </a:rPr>
              <a:t>Unique Entity Identification (UEI) Numbers:</a:t>
            </a:r>
          </a:p>
          <a:p>
            <a:r>
              <a:rPr lang="en-US" sz="4800" b="1" dirty="0" smtClean="0">
                <a:solidFill>
                  <a:srgbClr val="1F4E79"/>
                </a:solidFill>
                <a:latin typeface="+mn-lt"/>
              </a:rPr>
              <a:t>Who needs them?  How to get them.</a:t>
            </a:r>
            <a:endParaRPr lang="en-US" sz="4800" b="1" dirty="0">
              <a:solidFill>
                <a:srgbClr val="1F4E79"/>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646855"/>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470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9966" y="488311"/>
            <a:ext cx="13793604" cy="1655762"/>
          </a:xfrm>
        </p:spPr>
        <p:txBody>
          <a:bodyPr>
            <a:normAutofit/>
          </a:bodyPr>
          <a:lstStyle/>
          <a:p>
            <a:r>
              <a:rPr lang="en-US" sz="3200" b="1" dirty="0" smtClean="0">
                <a:solidFill>
                  <a:srgbClr val="C00000"/>
                </a:solidFill>
              </a:rPr>
              <a:t>PAPPG Version 4</a:t>
            </a:r>
            <a:r>
              <a:rPr lang="en-US" sz="3200" b="1" dirty="0">
                <a:solidFill>
                  <a:srgbClr val="C00000"/>
                </a:solidFill>
              </a:rPr>
              <a:t>:  </a:t>
            </a:r>
            <a:r>
              <a:rPr lang="en-US" sz="3200" b="1" dirty="0" smtClean="0">
                <a:solidFill>
                  <a:srgbClr val="C00000"/>
                </a:solidFill>
              </a:rPr>
              <a:t>Important Topic                                                                  Monitoring Contracted Debris Removal Operations</a:t>
            </a:r>
            <a:endParaRPr lang="en-US" sz="2800" b="1" dirty="0">
              <a:solidFill>
                <a:srgbClr val="C00000"/>
              </a:solidFill>
            </a:endParaRPr>
          </a:p>
        </p:txBody>
      </p:sp>
      <p:cxnSp>
        <p:nvCxnSpPr>
          <p:cNvPr id="9" name="Straight Connector 8"/>
          <p:cNvCxnSpPr/>
          <p:nvPr/>
        </p:nvCxnSpPr>
        <p:spPr>
          <a:xfrm>
            <a:off x="-123329" y="39170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281031"/>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570777"/>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9872" y="5495315"/>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547765" y="1721589"/>
            <a:ext cx="11071484" cy="403747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400" dirty="0" smtClean="0">
                <a:solidFill>
                  <a:srgbClr val="1F4E79"/>
                </a:solidFill>
              </a:rPr>
              <a:t>FEMA requires the Applicant to monitor all contracted debris operations to ensure that the quantities and work claimed are accurate and eligible. This includes documenting debris quantities by types, quantities reduced, reduction methods, and pickup and disposal locations. If the Applicant does not monitor contracted debris removal operations, it jeopardizes its PA funding for that work. The Applicant may use force account resources (including temporary hires), contractors, or a combination of these for monitoring.	</a:t>
            </a:r>
            <a:r>
              <a:rPr lang="en-US" sz="2600" dirty="0" smtClean="0">
                <a:solidFill>
                  <a:srgbClr val="1F4E79"/>
                </a:solidFill>
              </a:rPr>
              <a:t>					            				              SOURCE: PAPPG v4, pg. 107</a:t>
            </a:r>
          </a:p>
          <a:p>
            <a:endParaRPr lang="en-US" sz="2600" dirty="0">
              <a:solidFill>
                <a:srgbClr val="1F4E79"/>
              </a:solidFill>
            </a:endParaRPr>
          </a:p>
        </p:txBody>
      </p:sp>
    </p:spTree>
    <p:extLst>
      <p:ext uri="{BB962C8B-B14F-4D97-AF65-F5344CB8AC3E}">
        <p14:creationId xmlns:p14="http://schemas.microsoft.com/office/powerpoint/2010/main" val="68206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8510" y="609678"/>
            <a:ext cx="12570550" cy="1655762"/>
          </a:xfrm>
        </p:spPr>
        <p:txBody>
          <a:bodyPr>
            <a:normAutofit/>
          </a:bodyPr>
          <a:lstStyle/>
          <a:p>
            <a:r>
              <a:rPr lang="en-US" sz="3600" b="1" dirty="0" smtClean="0">
                <a:solidFill>
                  <a:srgbClr val="C00000"/>
                </a:solidFill>
              </a:rPr>
              <a:t>FEMA &amp; SEMA Closeout Recommendations</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42199"/>
            <a:ext cx="12413673" cy="15239"/>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2" name="Content Placeholder 2"/>
          <p:cNvSpPr txBox="1">
            <a:spLocks/>
          </p:cNvSpPr>
          <p:nvPr/>
        </p:nvSpPr>
        <p:spPr>
          <a:xfrm>
            <a:off x="332500" y="1554130"/>
            <a:ext cx="10958945" cy="2970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4000" dirty="0" smtClean="0">
                <a:solidFill>
                  <a:srgbClr val="1F4E79"/>
                </a:solidFill>
              </a:rPr>
              <a:t>Work Order Logs or Work Site Logs</a:t>
            </a:r>
          </a:p>
          <a:p>
            <a:pPr marL="800100" lvl="1" indent="-342900" algn="l">
              <a:buFont typeface="Arial" panose="020B0604020202020204" pitchFamily="34" charset="0"/>
              <a:buChar char="•"/>
            </a:pPr>
            <a:r>
              <a:rPr lang="en-US" sz="3600" dirty="0" smtClean="0">
                <a:solidFill>
                  <a:srgbClr val="1F4E79"/>
                </a:solidFill>
              </a:rPr>
              <a:t>Should Include Dates, Time, Person, Equipment Used, Location of work performed</a:t>
            </a:r>
          </a:p>
          <a:p>
            <a:pPr marL="342900" indent="-342900" algn="l">
              <a:buFont typeface="Arial" panose="020B0604020202020204" pitchFamily="34" charset="0"/>
              <a:buChar char="•"/>
            </a:pPr>
            <a:r>
              <a:rPr lang="en-US" sz="4000" dirty="0" smtClean="0">
                <a:solidFill>
                  <a:srgbClr val="1F4E79"/>
                </a:solidFill>
              </a:rPr>
              <a:t>Labor: Include Full Names with Nicknames</a:t>
            </a:r>
          </a:p>
          <a:p>
            <a:pPr marL="342900" indent="-342900" algn="l">
              <a:buFont typeface="Arial" panose="020B0604020202020204" pitchFamily="34" charset="0"/>
              <a:buChar char="•"/>
            </a:pPr>
            <a:r>
              <a:rPr lang="en-US" sz="4000" dirty="0" smtClean="0">
                <a:solidFill>
                  <a:srgbClr val="1F4E79"/>
                </a:solidFill>
              </a:rPr>
              <a:t>Equipment Rentals: Include reason why the equipment was needed. </a:t>
            </a:r>
          </a:p>
          <a:p>
            <a:pPr marL="342900" indent="-342900" algn="l">
              <a:buFont typeface="Arial" panose="020B0604020202020204" pitchFamily="34" charset="0"/>
              <a:buChar char="•"/>
            </a:pPr>
            <a:r>
              <a:rPr lang="en-US" sz="4000" dirty="0" smtClean="0">
                <a:solidFill>
                  <a:srgbClr val="1F4E79"/>
                </a:solidFill>
              </a:rPr>
              <a:t>Material Overruns: Include explanation for increased costs of materials.</a:t>
            </a:r>
          </a:p>
          <a:p>
            <a:pPr marL="342900" indent="-342900" algn="l">
              <a:buFont typeface="Arial" panose="020B0604020202020204" pitchFamily="34" charset="0"/>
              <a:buChar char="•"/>
            </a:pPr>
            <a:endParaRPr lang="en-US" sz="3600" dirty="0">
              <a:solidFill>
                <a:srgbClr val="1F4E79"/>
              </a:solidFill>
            </a:endParaRPr>
          </a:p>
        </p:txBody>
      </p:sp>
    </p:spTree>
    <p:extLst>
      <p:ext uri="{BB962C8B-B14F-4D97-AF65-F5344CB8AC3E}">
        <p14:creationId xmlns:p14="http://schemas.microsoft.com/office/powerpoint/2010/main" val="3639558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1768" y="575804"/>
            <a:ext cx="12570550" cy="1655762"/>
          </a:xfrm>
        </p:spPr>
        <p:txBody>
          <a:bodyPr>
            <a:normAutofit/>
          </a:bodyPr>
          <a:lstStyle/>
          <a:p>
            <a:r>
              <a:rPr lang="en-US" sz="3600" b="1" dirty="0" smtClean="0">
                <a:solidFill>
                  <a:srgbClr val="C00000"/>
                </a:solidFill>
              </a:rPr>
              <a:t>FEMA &amp; SEMA Closeout Recommendations (Continued)</a:t>
            </a:r>
            <a:endParaRPr lang="en-US" sz="36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271179"/>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770965" y="1533088"/>
            <a:ext cx="10693671" cy="43513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3800" dirty="0" smtClean="0">
                <a:solidFill>
                  <a:srgbClr val="1F4E79"/>
                </a:solidFill>
              </a:rPr>
              <a:t>Contracting: Will compare contracting to procurement policy and will require explanation of discrepancies.</a:t>
            </a:r>
          </a:p>
          <a:p>
            <a:pPr marL="342900" indent="-342900" algn="l">
              <a:buFont typeface="Arial" panose="020B0604020202020204" pitchFamily="34" charset="0"/>
              <a:buChar char="•"/>
            </a:pPr>
            <a:r>
              <a:rPr lang="en-US" sz="3800" dirty="0" smtClean="0">
                <a:solidFill>
                  <a:srgbClr val="1F4E79"/>
                </a:solidFill>
              </a:rPr>
              <a:t>EHP: Read and understand the Record of Environmental Consideration (REC) report and provide all necessary permits and explanations as required.</a:t>
            </a:r>
          </a:p>
          <a:p>
            <a:pPr marL="342900" indent="-342900" algn="l">
              <a:buFont typeface="Arial" panose="020B0604020202020204" pitchFamily="34" charset="0"/>
              <a:buChar char="•"/>
            </a:pPr>
            <a:r>
              <a:rPr lang="en-US" sz="3800" dirty="0" smtClean="0">
                <a:solidFill>
                  <a:srgbClr val="1F4E79"/>
                </a:solidFill>
              </a:rPr>
              <a:t>Hazard Mitigation: Separate from standard   recovery work costs when possible.</a:t>
            </a:r>
          </a:p>
          <a:p>
            <a:pPr marL="342900" indent="-342900" algn="l">
              <a:buFont typeface="Arial" panose="020B0604020202020204" pitchFamily="34" charset="0"/>
              <a:buChar char="•"/>
            </a:pPr>
            <a:endParaRPr lang="en-US" sz="3800" dirty="0">
              <a:solidFill>
                <a:srgbClr val="1F4E79"/>
              </a:solidFill>
            </a:endParaRPr>
          </a:p>
        </p:txBody>
      </p:sp>
    </p:spTree>
    <p:extLst>
      <p:ext uri="{BB962C8B-B14F-4D97-AF65-F5344CB8AC3E}">
        <p14:creationId xmlns:p14="http://schemas.microsoft.com/office/powerpoint/2010/main" val="2128777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4353" y="602130"/>
            <a:ext cx="11297587" cy="1655762"/>
          </a:xfrm>
        </p:spPr>
        <p:txBody>
          <a:bodyPr>
            <a:normAutofit/>
          </a:bodyPr>
          <a:lstStyle/>
          <a:p>
            <a:r>
              <a:rPr lang="en-US" sz="4400" b="1" dirty="0" smtClean="0">
                <a:solidFill>
                  <a:srgbClr val="C00000"/>
                </a:solidFill>
              </a:rPr>
              <a:t>DR 4490 (COVID-19)</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24953"/>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236346" y="2025653"/>
            <a:ext cx="9753599"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smtClean="0">
                <a:solidFill>
                  <a:srgbClr val="C00000"/>
                </a:solidFill>
                <a:latin typeface="+mn-lt"/>
              </a:rPr>
              <a:t>DR 4490 Specific Information</a:t>
            </a:r>
            <a:endParaRPr lang="en-US" sz="6600" b="1" dirty="0">
              <a:solidFill>
                <a:srgbClr val="C00000"/>
              </a:solidFill>
              <a:latin typeface="+mn-lt"/>
            </a:endParaRPr>
          </a:p>
        </p:txBody>
      </p:sp>
      <p:sp>
        <p:nvSpPr>
          <p:cNvPr id="12" name="Subtitle 2"/>
          <p:cNvSpPr txBox="1">
            <a:spLocks/>
          </p:cNvSpPr>
          <p:nvPr/>
        </p:nvSpPr>
        <p:spPr>
          <a:xfrm>
            <a:off x="1541147" y="5223026"/>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smtClean="0"/>
          </a:p>
          <a:p>
            <a:r>
              <a:rPr lang="en-US" dirty="0" smtClean="0">
                <a:solidFill>
                  <a:srgbClr val="1F4E79"/>
                </a:solidFill>
              </a:rPr>
              <a:t>Presented by Angela Mengwasser</a:t>
            </a:r>
            <a:br>
              <a:rPr lang="en-US" dirty="0" smtClean="0">
                <a:solidFill>
                  <a:srgbClr val="1F4E79"/>
                </a:solidFill>
              </a:rPr>
            </a:br>
            <a:r>
              <a:rPr lang="en-US" dirty="0" smtClean="0">
                <a:solidFill>
                  <a:srgbClr val="1F4E79"/>
                </a:solidFill>
              </a:rPr>
              <a:t>Missouri State Emergency Management Agency (SEMA)</a:t>
            </a:r>
            <a:endParaRPr lang="en-US" dirty="0">
              <a:solidFill>
                <a:srgbClr val="1F4E79"/>
              </a:solidFill>
            </a:endParaRPr>
          </a:p>
        </p:txBody>
      </p:sp>
    </p:spTree>
    <p:extLst>
      <p:ext uri="{BB962C8B-B14F-4D97-AF65-F5344CB8AC3E}">
        <p14:creationId xmlns:p14="http://schemas.microsoft.com/office/powerpoint/2010/main" val="1766226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345" y="2157417"/>
            <a:ext cx="11297587" cy="1655762"/>
          </a:xfrm>
        </p:spPr>
        <p:txBody>
          <a:bodyPr>
            <a:noAutofit/>
          </a:bodyPr>
          <a:lstStyle/>
          <a:p>
            <a:pPr marL="571500" indent="-571500" algn="l">
              <a:buFont typeface="Arial" panose="020B0604020202020204" pitchFamily="34" charset="0"/>
              <a:buChar char="•"/>
            </a:pPr>
            <a:r>
              <a:rPr lang="en-US" sz="4000" b="1" dirty="0" smtClean="0">
                <a:solidFill>
                  <a:srgbClr val="C00000"/>
                </a:solidFill>
              </a:rPr>
              <a:t>Statewide Disaster</a:t>
            </a:r>
          </a:p>
          <a:p>
            <a:pPr marL="571500" indent="-571500" algn="l">
              <a:buFont typeface="Arial" panose="020B0604020202020204" pitchFamily="34" charset="0"/>
              <a:buChar char="•"/>
            </a:pPr>
            <a:r>
              <a:rPr lang="en-US" sz="4000" b="1" dirty="0" smtClean="0">
                <a:solidFill>
                  <a:srgbClr val="C00000"/>
                </a:solidFill>
              </a:rPr>
              <a:t>Declared March 26, 2020</a:t>
            </a:r>
          </a:p>
          <a:p>
            <a:pPr marL="571500" indent="-571500" algn="l">
              <a:buFont typeface="Arial" panose="020B0604020202020204" pitchFamily="34" charset="0"/>
              <a:buChar char="•"/>
            </a:pPr>
            <a:r>
              <a:rPr lang="en-US" sz="4000" b="1" dirty="0" smtClean="0">
                <a:solidFill>
                  <a:srgbClr val="C00000"/>
                </a:solidFill>
              </a:rPr>
              <a:t>Category B – Emergency Protective Measures only</a:t>
            </a:r>
          </a:p>
          <a:p>
            <a:pPr marL="1028700" lvl="1" indent="-571500" algn="l">
              <a:buFont typeface="Arial" panose="020B0604020202020204" pitchFamily="34" charset="0"/>
              <a:buChar char="•"/>
            </a:pPr>
            <a:r>
              <a:rPr lang="en-US" sz="3600" b="1" dirty="0" smtClean="0">
                <a:solidFill>
                  <a:srgbClr val="C00000"/>
                </a:solidFill>
              </a:rPr>
              <a:t>Incident Period </a:t>
            </a:r>
          </a:p>
          <a:p>
            <a:pPr marL="1485900" lvl="2" indent="-571500" algn="l">
              <a:buFont typeface="Arial" panose="020B0604020202020204" pitchFamily="34" charset="0"/>
              <a:buChar char="•"/>
            </a:pPr>
            <a:r>
              <a:rPr lang="en-US" sz="3400" b="1" dirty="0" smtClean="0">
                <a:solidFill>
                  <a:srgbClr val="C00000"/>
                </a:solidFill>
              </a:rPr>
              <a:t>Initially January </a:t>
            </a:r>
            <a:r>
              <a:rPr lang="en-US" sz="3400" b="1" dirty="0">
                <a:solidFill>
                  <a:srgbClr val="C00000"/>
                </a:solidFill>
              </a:rPr>
              <a:t>20, 2020 and </a:t>
            </a:r>
            <a:r>
              <a:rPr lang="en-US" sz="3400" b="1" dirty="0" smtClean="0">
                <a:solidFill>
                  <a:srgbClr val="C00000"/>
                </a:solidFill>
              </a:rPr>
              <a:t>Continuing</a:t>
            </a:r>
          </a:p>
          <a:p>
            <a:pPr marL="1485900" lvl="2" indent="-571500" algn="l">
              <a:buFont typeface="Arial" panose="020B0604020202020204" pitchFamily="34" charset="0"/>
              <a:buChar char="•"/>
            </a:pPr>
            <a:r>
              <a:rPr lang="en-US" sz="3400" b="1" dirty="0" smtClean="0">
                <a:solidFill>
                  <a:srgbClr val="C00000"/>
                </a:solidFill>
              </a:rPr>
              <a:t>Currently January 20, 2020 to May 11, 2023</a:t>
            </a:r>
          </a:p>
          <a:p>
            <a:pPr marL="571500" indent="-571500" algn="l">
              <a:buFont typeface="Arial" panose="020B0604020202020204" pitchFamily="34" charset="0"/>
              <a:buChar char="•"/>
            </a:pPr>
            <a:endParaRPr lang="en-US" sz="40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07027"/>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8669" y="2969172"/>
            <a:ext cx="13621616" cy="707886"/>
          </a:xfrm>
          <a:prstGeom prst="rect">
            <a:avLst/>
          </a:prstGeom>
          <a:noFill/>
        </p:spPr>
        <p:txBody>
          <a:bodyPr wrap="square" rtlCol="0">
            <a:spAutoFit/>
          </a:bodyPr>
          <a:lstStyle/>
          <a:p>
            <a:pPr algn="ctr"/>
            <a:endParaRPr lang="en-US" sz="4000" dirty="0"/>
          </a:p>
        </p:txBody>
      </p:sp>
      <p:sp>
        <p:nvSpPr>
          <p:cNvPr id="2" name="Rectangle 1"/>
          <p:cNvSpPr/>
          <p:nvPr/>
        </p:nvSpPr>
        <p:spPr>
          <a:xfrm>
            <a:off x="3653075" y="507290"/>
            <a:ext cx="4858125" cy="769441"/>
          </a:xfrm>
          <a:prstGeom prst="rect">
            <a:avLst/>
          </a:prstGeom>
        </p:spPr>
        <p:txBody>
          <a:bodyPr wrap="none">
            <a:spAutoFit/>
          </a:bodyPr>
          <a:lstStyle/>
          <a:p>
            <a:r>
              <a:rPr lang="en-US" sz="4400" b="1" dirty="0">
                <a:solidFill>
                  <a:srgbClr val="C00000"/>
                </a:solidFill>
              </a:rPr>
              <a:t>DR 4490 (COVID-19)</a:t>
            </a:r>
          </a:p>
        </p:txBody>
      </p:sp>
    </p:spTree>
    <p:extLst>
      <p:ext uri="{BB962C8B-B14F-4D97-AF65-F5344CB8AC3E}">
        <p14:creationId xmlns:p14="http://schemas.microsoft.com/office/powerpoint/2010/main" val="899327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545819" y="604877"/>
            <a:ext cx="11297587" cy="1655762"/>
          </a:xfrm>
        </p:spPr>
        <p:txBody>
          <a:bodyPr>
            <a:normAutofit/>
          </a:bodyPr>
          <a:lstStyle/>
          <a:p>
            <a:r>
              <a:rPr lang="en-US" sz="4400" b="1" dirty="0" smtClean="0">
                <a:solidFill>
                  <a:srgbClr val="C00000"/>
                </a:solidFill>
              </a:rPr>
              <a:t>What Makes DR 4490 (COVID-19) Different?</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28367" y="2483258"/>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96677"/>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586245442"/>
              </p:ext>
            </p:extLst>
          </p:nvPr>
        </p:nvGraphicFramePr>
        <p:xfrm>
          <a:off x="1219194" y="1828801"/>
          <a:ext cx="9871767" cy="3873098"/>
        </p:xfrm>
        <a:graphic>
          <a:graphicData uri="http://schemas.openxmlformats.org/drawingml/2006/table">
            <a:tbl>
              <a:tblPr firstRow="1" bandRow="1">
                <a:tableStyleId>{5C22544A-7EE6-4342-B048-85BDC9FD1C3A}</a:tableStyleId>
              </a:tblPr>
              <a:tblGrid>
                <a:gridCol w="3290589">
                  <a:extLst>
                    <a:ext uri="{9D8B030D-6E8A-4147-A177-3AD203B41FA5}">
                      <a16:colId xmlns:a16="http://schemas.microsoft.com/office/drawing/2014/main" val="3663504278"/>
                    </a:ext>
                  </a:extLst>
                </a:gridCol>
                <a:gridCol w="3290589">
                  <a:extLst>
                    <a:ext uri="{9D8B030D-6E8A-4147-A177-3AD203B41FA5}">
                      <a16:colId xmlns:a16="http://schemas.microsoft.com/office/drawing/2014/main" val="3010569012"/>
                    </a:ext>
                  </a:extLst>
                </a:gridCol>
                <a:gridCol w="3290589">
                  <a:extLst>
                    <a:ext uri="{9D8B030D-6E8A-4147-A177-3AD203B41FA5}">
                      <a16:colId xmlns:a16="http://schemas.microsoft.com/office/drawing/2014/main" val="1395679666"/>
                    </a:ext>
                  </a:extLst>
                </a:gridCol>
              </a:tblGrid>
              <a:tr h="1258475">
                <a:tc>
                  <a:txBody>
                    <a:bodyPr/>
                    <a:lstStyle/>
                    <a:p>
                      <a:endParaRPr lang="en-US" dirty="0"/>
                    </a:p>
                  </a:txBody>
                  <a:tcPr>
                    <a:solidFill>
                      <a:srgbClr val="1F4E79"/>
                    </a:solidFill>
                  </a:tcPr>
                </a:tc>
                <a:tc>
                  <a:txBody>
                    <a:bodyPr/>
                    <a:lstStyle/>
                    <a:p>
                      <a:pPr algn="ctr"/>
                      <a:r>
                        <a:rPr lang="en-US" sz="4000" b="1" dirty="0" smtClean="0">
                          <a:solidFill>
                            <a:schemeClr val="bg1"/>
                          </a:solidFill>
                        </a:rPr>
                        <a:t>Typical</a:t>
                      </a:r>
                      <a:endParaRPr lang="en-US" sz="4000" b="1" dirty="0">
                        <a:solidFill>
                          <a:schemeClr val="bg1"/>
                        </a:solidFill>
                      </a:endParaRPr>
                    </a:p>
                  </a:txBody>
                  <a:tcPr anchor="ctr">
                    <a:solidFill>
                      <a:srgbClr val="1F4E79"/>
                    </a:solidFill>
                  </a:tcPr>
                </a:tc>
                <a:tc>
                  <a:txBody>
                    <a:bodyPr/>
                    <a:lstStyle/>
                    <a:p>
                      <a:pPr algn="ctr"/>
                      <a:r>
                        <a:rPr lang="en-US" sz="4000" b="1" dirty="0" smtClean="0">
                          <a:solidFill>
                            <a:schemeClr val="bg1"/>
                          </a:solidFill>
                        </a:rPr>
                        <a:t>DR 4490</a:t>
                      </a:r>
                      <a:endParaRPr lang="en-US" sz="4000" b="1" dirty="0">
                        <a:solidFill>
                          <a:schemeClr val="bg1"/>
                        </a:solidFill>
                      </a:endParaRPr>
                    </a:p>
                  </a:txBody>
                  <a:tcPr anchor="ctr">
                    <a:solidFill>
                      <a:srgbClr val="1F4E79"/>
                    </a:solidFill>
                  </a:tcPr>
                </a:tc>
                <a:extLst>
                  <a:ext uri="{0D108BD9-81ED-4DB2-BD59-A6C34878D82A}">
                    <a16:rowId xmlns:a16="http://schemas.microsoft.com/office/drawing/2014/main" val="3381676550"/>
                  </a:ext>
                </a:extLst>
              </a:tr>
              <a:tr h="1186561">
                <a:tc>
                  <a:txBody>
                    <a:bodyPr/>
                    <a:lstStyle/>
                    <a:p>
                      <a:pPr algn="ctr"/>
                      <a:r>
                        <a:rPr lang="en-US" sz="2800" b="1" dirty="0" smtClean="0">
                          <a:solidFill>
                            <a:schemeClr val="bg1"/>
                          </a:solidFill>
                        </a:rPr>
                        <a:t>Incident Type</a:t>
                      </a:r>
                      <a:endParaRPr lang="en-US" sz="2800" b="1" dirty="0">
                        <a:solidFill>
                          <a:schemeClr val="bg1"/>
                        </a:solidFill>
                      </a:endParaRPr>
                    </a:p>
                  </a:txBody>
                  <a:tcPr anchor="ctr">
                    <a:solidFill>
                      <a:srgbClr val="C00000"/>
                    </a:solidFill>
                  </a:tcPr>
                </a:tc>
                <a:tc>
                  <a:txBody>
                    <a:bodyPr/>
                    <a:lstStyle/>
                    <a:p>
                      <a:pPr algn="ctr"/>
                      <a:r>
                        <a:rPr lang="en-US" sz="2400" b="1" dirty="0" smtClean="0">
                          <a:solidFill>
                            <a:schemeClr val="bg1"/>
                          </a:solidFill>
                        </a:rPr>
                        <a:t>Flooding, Storms,</a:t>
                      </a:r>
                    </a:p>
                    <a:p>
                      <a:pPr algn="ctr"/>
                      <a:r>
                        <a:rPr lang="en-US" sz="2400" b="1" dirty="0" smtClean="0">
                          <a:solidFill>
                            <a:schemeClr val="bg1"/>
                          </a:solidFill>
                        </a:rPr>
                        <a:t>Tornados</a:t>
                      </a:r>
                      <a:endParaRPr lang="en-US" sz="2400" b="1" dirty="0">
                        <a:solidFill>
                          <a:schemeClr val="bg1"/>
                        </a:solidFill>
                      </a:endParaRPr>
                    </a:p>
                  </a:txBody>
                  <a:tcPr anchor="ctr">
                    <a:solidFill>
                      <a:srgbClr val="C00000"/>
                    </a:solidFill>
                  </a:tcPr>
                </a:tc>
                <a:tc>
                  <a:txBody>
                    <a:bodyPr/>
                    <a:lstStyle/>
                    <a:p>
                      <a:pPr algn="ctr"/>
                      <a:r>
                        <a:rPr lang="en-US" sz="2400" b="1" dirty="0" smtClean="0">
                          <a:solidFill>
                            <a:schemeClr val="bg1"/>
                          </a:solidFill>
                        </a:rPr>
                        <a:t>Biological</a:t>
                      </a:r>
                      <a:endParaRPr lang="en-US" sz="2400" b="1" dirty="0">
                        <a:solidFill>
                          <a:schemeClr val="bg1"/>
                        </a:solidFill>
                      </a:endParaRPr>
                    </a:p>
                  </a:txBody>
                  <a:tcPr anchor="ctr">
                    <a:solidFill>
                      <a:srgbClr val="C00000"/>
                    </a:solidFill>
                  </a:tcPr>
                </a:tc>
                <a:extLst>
                  <a:ext uri="{0D108BD9-81ED-4DB2-BD59-A6C34878D82A}">
                    <a16:rowId xmlns:a16="http://schemas.microsoft.com/office/drawing/2014/main" val="2536848290"/>
                  </a:ext>
                </a:extLst>
              </a:tr>
              <a:tr h="1428062">
                <a:tc>
                  <a:txBody>
                    <a:bodyPr/>
                    <a:lstStyle/>
                    <a:p>
                      <a:pPr algn="ctr"/>
                      <a:r>
                        <a:rPr lang="en-US" sz="2800" b="1" dirty="0" smtClean="0">
                          <a:solidFill>
                            <a:schemeClr val="bg1"/>
                          </a:solidFill>
                        </a:rPr>
                        <a:t>Scope of Applicants</a:t>
                      </a:r>
                      <a:endParaRPr lang="en-US" sz="2800" b="1" dirty="0">
                        <a:solidFill>
                          <a:schemeClr val="bg1"/>
                        </a:solidFill>
                      </a:endParaRPr>
                    </a:p>
                  </a:txBody>
                  <a:tcPr anchor="ctr">
                    <a:solidFill>
                      <a:srgbClr val="1F4E79"/>
                    </a:solidFill>
                  </a:tcPr>
                </a:tc>
                <a:tc>
                  <a:txBody>
                    <a:bodyPr/>
                    <a:lstStyle/>
                    <a:p>
                      <a:pPr algn="ctr"/>
                      <a:r>
                        <a:rPr lang="en-US" sz="2400" b="1" dirty="0" smtClean="0">
                          <a:solidFill>
                            <a:schemeClr val="bg1"/>
                          </a:solidFill>
                        </a:rPr>
                        <a:t>Average:  163</a:t>
                      </a:r>
                    </a:p>
                    <a:p>
                      <a:pPr algn="ctr"/>
                      <a:r>
                        <a:rPr lang="en-US" sz="2400" b="1" dirty="0" smtClean="0">
                          <a:solidFill>
                            <a:schemeClr val="bg1"/>
                          </a:solidFill>
                        </a:rPr>
                        <a:t>DR 4451:  513</a:t>
                      </a:r>
                      <a:endParaRPr lang="en-US" sz="2400" b="1" dirty="0">
                        <a:solidFill>
                          <a:schemeClr val="bg1"/>
                        </a:solidFill>
                      </a:endParaRPr>
                    </a:p>
                  </a:txBody>
                  <a:tcPr anchor="ctr">
                    <a:solidFill>
                      <a:srgbClr val="1F4E79"/>
                    </a:solidFill>
                  </a:tcPr>
                </a:tc>
                <a:tc>
                  <a:txBody>
                    <a:bodyPr/>
                    <a:lstStyle/>
                    <a:p>
                      <a:pPr algn="ctr"/>
                      <a:r>
                        <a:rPr lang="en-US" sz="2400" b="1" dirty="0" smtClean="0">
                          <a:solidFill>
                            <a:schemeClr val="bg1"/>
                          </a:solidFill>
                        </a:rPr>
                        <a:t>DR 4490:  over 800</a:t>
                      </a:r>
                      <a:endParaRPr lang="en-US" sz="2400" b="1" dirty="0">
                        <a:solidFill>
                          <a:schemeClr val="bg1"/>
                        </a:solidFill>
                      </a:endParaRPr>
                    </a:p>
                  </a:txBody>
                  <a:tcPr anchor="ctr">
                    <a:solidFill>
                      <a:srgbClr val="1F4E79"/>
                    </a:solidFill>
                  </a:tcPr>
                </a:tc>
                <a:extLst>
                  <a:ext uri="{0D108BD9-81ED-4DB2-BD59-A6C34878D82A}">
                    <a16:rowId xmlns:a16="http://schemas.microsoft.com/office/drawing/2014/main" val="1207499869"/>
                  </a:ext>
                </a:extLst>
              </a:tr>
            </a:tbl>
          </a:graphicData>
        </a:graphic>
      </p:graphicFrame>
    </p:spTree>
    <p:extLst>
      <p:ext uri="{BB962C8B-B14F-4D97-AF65-F5344CB8AC3E}">
        <p14:creationId xmlns:p14="http://schemas.microsoft.com/office/powerpoint/2010/main" val="4290633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527890" y="604881"/>
            <a:ext cx="11297587" cy="1655762"/>
          </a:xfrm>
        </p:spPr>
        <p:txBody>
          <a:bodyPr>
            <a:normAutofit/>
          </a:bodyPr>
          <a:lstStyle/>
          <a:p>
            <a:r>
              <a:rPr lang="en-US" sz="4400" b="1" dirty="0" smtClean="0">
                <a:solidFill>
                  <a:srgbClr val="C00000"/>
                </a:solidFill>
              </a:rPr>
              <a:t>What Makes DR 4490 (COVID-19) Different?</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39668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8669" y="2969172"/>
            <a:ext cx="13621616" cy="707886"/>
          </a:xfrm>
          <a:prstGeom prst="rect">
            <a:avLst/>
          </a:prstGeom>
          <a:noFill/>
        </p:spPr>
        <p:txBody>
          <a:bodyPr wrap="square" rtlCol="0">
            <a:spAutoFit/>
          </a:bodyPr>
          <a:lstStyle/>
          <a:p>
            <a:pPr algn="ct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392088719"/>
              </p:ext>
            </p:extLst>
          </p:nvPr>
        </p:nvGraphicFramePr>
        <p:xfrm>
          <a:off x="914396" y="1792943"/>
          <a:ext cx="10187979" cy="3895522"/>
        </p:xfrm>
        <a:graphic>
          <a:graphicData uri="http://schemas.openxmlformats.org/drawingml/2006/table">
            <a:tbl>
              <a:tblPr firstRow="1" bandRow="1">
                <a:tableStyleId>{5C22544A-7EE6-4342-B048-85BDC9FD1C3A}</a:tableStyleId>
              </a:tblPr>
              <a:tblGrid>
                <a:gridCol w="3395993">
                  <a:extLst>
                    <a:ext uri="{9D8B030D-6E8A-4147-A177-3AD203B41FA5}">
                      <a16:colId xmlns:a16="http://schemas.microsoft.com/office/drawing/2014/main" val="3663504278"/>
                    </a:ext>
                  </a:extLst>
                </a:gridCol>
                <a:gridCol w="3395993">
                  <a:extLst>
                    <a:ext uri="{9D8B030D-6E8A-4147-A177-3AD203B41FA5}">
                      <a16:colId xmlns:a16="http://schemas.microsoft.com/office/drawing/2014/main" val="3010569012"/>
                    </a:ext>
                  </a:extLst>
                </a:gridCol>
                <a:gridCol w="3395993">
                  <a:extLst>
                    <a:ext uri="{9D8B030D-6E8A-4147-A177-3AD203B41FA5}">
                      <a16:colId xmlns:a16="http://schemas.microsoft.com/office/drawing/2014/main" val="1395679666"/>
                    </a:ext>
                  </a:extLst>
                </a:gridCol>
              </a:tblGrid>
              <a:tr h="1305153">
                <a:tc>
                  <a:txBody>
                    <a:bodyPr/>
                    <a:lstStyle/>
                    <a:p>
                      <a:endParaRPr lang="en-US" dirty="0"/>
                    </a:p>
                  </a:txBody>
                  <a:tcPr>
                    <a:solidFill>
                      <a:srgbClr val="1F4E79"/>
                    </a:solidFill>
                  </a:tcPr>
                </a:tc>
                <a:tc>
                  <a:txBody>
                    <a:bodyPr/>
                    <a:lstStyle/>
                    <a:p>
                      <a:pPr algn="ctr"/>
                      <a:r>
                        <a:rPr lang="en-US" sz="4000" b="1" dirty="0" smtClean="0">
                          <a:solidFill>
                            <a:schemeClr val="bg1"/>
                          </a:solidFill>
                        </a:rPr>
                        <a:t>Typical</a:t>
                      </a:r>
                      <a:endParaRPr lang="en-US" sz="4000" b="1" dirty="0">
                        <a:solidFill>
                          <a:schemeClr val="bg1"/>
                        </a:solidFill>
                      </a:endParaRPr>
                    </a:p>
                  </a:txBody>
                  <a:tcPr anchor="ctr">
                    <a:solidFill>
                      <a:srgbClr val="1F4E79"/>
                    </a:solidFill>
                  </a:tcPr>
                </a:tc>
                <a:tc>
                  <a:txBody>
                    <a:bodyPr/>
                    <a:lstStyle/>
                    <a:p>
                      <a:pPr algn="ctr"/>
                      <a:r>
                        <a:rPr lang="en-US" sz="4000" b="1" dirty="0" smtClean="0">
                          <a:solidFill>
                            <a:schemeClr val="bg1"/>
                          </a:solidFill>
                        </a:rPr>
                        <a:t>DR 4490</a:t>
                      </a:r>
                      <a:endParaRPr lang="en-US" sz="4000" b="1" dirty="0">
                        <a:solidFill>
                          <a:schemeClr val="bg1"/>
                        </a:solidFill>
                      </a:endParaRPr>
                    </a:p>
                  </a:txBody>
                  <a:tcPr anchor="ctr">
                    <a:solidFill>
                      <a:srgbClr val="1F4E79"/>
                    </a:solidFill>
                  </a:tcPr>
                </a:tc>
                <a:extLst>
                  <a:ext uri="{0D108BD9-81ED-4DB2-BD59-A6C34878D82A}">
                    <a16:rowId xmlns:a16="http://schemas.microsoft.com/office/drawing/2014/main" val="3381676550"/>
                  </a:ext>
                </a:extLst>
              </a:tr>
              <a:tr h="1109339">
                <a:tc>
                  <a:txBody>
                    <a:bodyPr/>
                    <a:lstStyle/>
                    <a:p>
                      <a:pPr algn="ctr"/>
                      <a:r>
                        <a:rPr lang="en-US" sz="2800" b="1" dirty="0" smtClean="0">
                          <a:solidFill>
                            <a:schemeClr val="bg1"/>
                          </a:solidFill>
                        </a:rPr>
                        <a:t>Program Delivery</a:t>
                      </a:r>
                      <a:endParaRPr lang="en-US" sz="2800" b="1" dirty="0">
                        <a:solidFill>
                          <a:schemeClr val="bg1"/>
                        </a:solidFill>
                      </a:endParaRPr>
                    </a:p>
                  </a:txBody>
                  <a:tcPr anchor="ctr">
                    <a:solidFill>
                      <a:srgbClr val="C00000"/>
                    </a:solidFill>
                  </a:tcPr>
                </a:tc>
                <a:tc>
                  <a:txBody>
                    <a:bodyPr/>
                    <a:lstStyle/>
                    <a:p>
                      <a:pPr algn="ctr"/>
                      <a:r>
                        <a:rPr lang="en-US" sz="2400" b="1" dirty="0" smtClean="0">
                          <a:solidFill>
                            <a:schemeClr val="bg1"/>
                          </a:solidFill>
                        </a:rPr>
                        <a:t>In Person</a:t>
                      </a:r>
                      <a:endParaRPr lang="en-US" sz="2400" b="1" dirty="0">
                        <a:solidFill>
                          <a:schemeClr val="bg1"/>
                        </a:solidFill>
                      </a:endParaRPr>
                    </a:p>
                  </a:txBody>
                  <a:tcPr anchor="ctr">
                    <a:solidFill>
                      <a:srgbClr val="C00000"/>
                    </a:solidFill>
                  </a:tcPr>
                </a:tc>
                <a:tc>
                  <a:txBody>
                    <a:bodyPr/>
                    <a:lstStyle/>
                    <a:p>
                      <a:pPr algn="ctr"/>
                      <a:r>
                        <a:rPr lang="en-US" sz="2400" b="1" dirty="0" smtClean="0">
                          <a:solidFill>
                            <a:schemeClr val="bg1"/>
                          </a:solidFill>
                        </a:rPr>
                        <a:t>Online</a:t>
                      </a:r>
                      <a:endParaRPr lang="en-US" sz="2400" b="1" dirty="0">
                        <a:solidFill>
                          <a:schemeClr val="bg1"/>
                        </a:solidFill>
                      </a:endParaRPr>
                    </a:p>
                  </a:txBody>
                  <a:tcPr anchor="ctr">
                    <a:solidFill>
                      <a:srgbClr val="C00000"/>
                    </a:solidFill>
                  </a:tcPr>
                </a:tc>
                <a:extLst>
                  <a:ext uri="{0D108BD9-81ED-4DB2-BD59-A6C34878D82A}">
                    <a16:rowId xmlns:a16="http://schemas.microsoft.com/office/drawing/2014/main" val="2536848290"/>
                  </a:ext>
                </a:extLst>
              </a:tr>
              <a:tr h="1481030">
                <a:tc>
                  <a:txBody>
                    <a:bodyPr/>
                    <a:lstStyle/>
                    <a:p>
                      <a:pPr algn="ctr"/>
                      <a:r>
                        <a:rPr lang="en-US" sz="2800" b="1" dirty="0" smtClean="0">
                          <a:solidFill>
                            <a:schemeClr val="bg1"/>
                          </a:solidFill>
                        </a:rPr>
                        <a:t>Project Writing</a:t>
                      </a:r>
                      <a:endParaRPr lang="en-US" sz="2800" b="1" dirty="0">
                        <a:solidFill>
                          <a:schemeClr val="bg1"/>
                        </a:solidFill>
                      </a:endParaRPr>
                    </a:p>
                  </a:txBody>
                  <a:tcPr anchor="ctr">
                    <a:solidFill>
                      <a:srgbClr val="1F4E79"/>
                    </a:solidFill>
                  </a:tcPr>
                </a:tc>
                <a:tc>
                  <a:txBody>
                    <a:bodyPr/>
                    <a:lstStyle/>
                    <a:p>
                      <a:pPr algn="ctr"/>
                      <a:r>
                        <a:rPr lang="en-US" sz="2400" b="1" dirty="0" smtClean="0">
                          <a:solidFill>
                            <a:schemeClr val="bg1"/>
                          </a:solidFill>
                        </a:rPr>
                        <a:t>FEMA PDMG</a:t>
                      </a:r>
                      <a:endParaRPr lang="en-US" sz="2400" b="1" dirty="0">
                        <a:solidFill>
                          <a:schemeClr val="bg1"/>
                        </a:solidFill>
                      </a:endParaRPr>
                    </a:p>
                  </a:txBody>
                  <a:tcPr anchor="ctr">
                    <a:solidFill>
                      <a:srgbClr val="1F4E79"/>
                    </a:solidFill>
                  </a:tcPr>
                </a:tc>
                <a:tc>
                  <a:txBody>
                    <a:bodyPr/>
                    <a:lstStyle/>
                    <a:p>
                      <a:pPr algn="ctr"/>
                      <a:r>
                        <a:rPr lang="en-US" sz="2400" b="1" dirty="0" smtClean="0">
                          <a:solidFill>
                            <a:schemeClr val="bg1"/>
                          </a:solidFill>
                        </a:rPr>
                        <a:t>Streamline Application</a:t>
                      </a:r>
                      <a:endParaRPr lang="en-US" sz="2400" b="1" dirty="0">
                        <a:solidFill>
                          <a:schemeClr val="bg1"/>
                        </a:solidFill>
                      </a:endParaRPr>
                    </a:p>
                  </a:txBody>
                  <a:tcPr anchor="ctr">
                    <a:solidFill>
                      <a:srgbClr val="1F4E79"/>
                    </a:solidFill>
                  </a:tcPr>
                </a:tc>
                <a:extLst>
                  <a:ext uri="{0D108BD9-81ED-4DB2-BD59-A6C34878D82A}">
                    <a16:rowId xmlns:a16="http://schemas.microsoft.com/office/drawing/2014/main" val="1207499869"/>
                  </a:ext>
                </a:extLst>
              </a:tr>
            </a:tbl>
          </a:graphicData>
        </a:graphic>
      </p:graphicFrame>
    </p:spTree>
    <p:extLst>
      <p:ext uri="{BB962C8B-B14F-4D97-AF65-F5344CB8AC3E}">
        <p14:creationId xmlns:p14="http://schemas.microsoft.com/office/powerpoint/2010/main" val="1308732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04875"/>
            <a:ext cx="11297587" cy="1655762"/>
          </a:xfrm>
        </p:spPr>
        <p:txBody>
          <a:bodyPr>
            <a:normAutofit/>
          </a:bodyPr>
          <a:lstStyle/>
          <a:p>
            <a:r>
              <a:rPr lang="en-US" sz="4400" b="1" dirty="0" smtClean="0">
                <a:solidFill>
                  <a:srgbClr val="C00000"/>
                </a:solidFill>
              </a:rPr>
              <a:t>DR 4490 (COVID-19):  DEADLINES</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9668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371599" y="4606317"/>
            <a:ext cx="975359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b="1" dirty="0">
              <a:solidFill>
                <a:srgbClr val="C00000"/>
              </a:solidFill>
              <a:latin typeface="+mn-lt"/>
            </a:endParaRPr>
          </a:p>
        </p:txBody>
      </p:sp>
      <p:sp>
        <p:nvSpPr>
          <p:cNvPr id="6" name="TextBox 5"/>
          <p:cNvSpPr txBox="1"/>
          <p:nvPr/>
        </p:nvSpPr>
        <p:spPr>
          <a:xfrm>
            <a:off x="417565" y="1707143"/>
            <a:ext cx="11578542" cy="4524315"/>
          </a:xfrm>
          <a:prstGeom prst="rect">
            <a:avLst/>
          </a:prstGeom>
          <a:noFill/>
        </p:spPr>
        <p:txBody>
          <a:bodyPr wrap="square" rtlCol="0">
            <a:spAutoFit/>
          </a:bodyPr>
          <a:lstStyle/>
          <a:p>
            <a:pPr marL="457200" indent="-457200">
              <a:buFont typeface="Arial" panose="020B0604020202020204" pitchFamily="34" charset="0"/>
              <a:buChar char="•"/>
            </a:pPr>
            <a:r>
              <a:rPr lang="en-US" sz="4000" b="1" dirty="0" smtClean="0">
                <a:solidFill>
                  <a:srgbClr val="1F4E79"/>
                </a:solidFill>
              </a:rPr>
              <a:t>Request for Public Assistance:  July 1, 2022</a:t>
            </a:r>
          </a:p>
          <a:p>
            <a:pPr marL="457200" indent="-457200">
              <a:buFont typeface="Arial" panose="020B0604020202020204" pitchFamily="34" charset="0"/>
              <a:buChar char="•"/>
            </a:pPr>
            <a:r>
              <a:rPr lang="en-US" sz="4000" b="1" dirty="0" smtClean="0">
                <a:solidFill>
                  <a:srgbClr val="1F4E79"/>
                </a:solidFill>
              </a:rPr>
              <a:t>Project Application Submission</a:t>
            </a:r>
          </a:p>
          <a:p>
            <a:pPr marL="914400" lvl="1" indent="-457200">
              <a:buFont typeface="Arial" panose="020B0604020202020204" pitchFamily="34" charset="0"/>
              <a:buChar char="•"/>
            </a:pPr>
            <a:r>
              <a:rPr lang="en-US" sz="3200" b="1" dirty="0" smtClean="0">
                <a:solidFill>
                  <a:srgbClr val="1F4E79"/>
                </a:solidFill>
              </a:rPr>
              <a:t>100% Cost Share:  December 1, 2022, for work completed by</a:t>
            </a:r>
          </a:p>
          <a:p>
            <a:pPr lvl="1"/>
            <a:r>
              <a:rPr lang="en-US" sz="3200" b="1" dirty="0" smtClean="0">
                <a:solidFill>
                  <a:srgbClr val="1F4E79"/>
                </a:solidFill>
              </a:rPr>
              <a:t>     July 1, 2022</a:t>
            </a:r>
          </a:p>
          <a:p>
            <a:pPr marL="914400" lvl="1" indent="-457200">
              <a:buFont typeface="Arial" panose="020B0604020202020204" pitchFamily="34" charset="0"/>
              <a:buChar char="•"/>
            </a:pPr>
            <a:r>
              <a:rPr lang="en-US" sz="3200" b="1" dirty="0" smtClean="0">
                <a:solidFill>
                  <a:srgbClr val="1F4E79"/>
                </a:solidFill>
              </a:rPr>
              <a:t>90% Cost Share</a:t>
            </a:r>
            <a:r>
              <a:rPr lang="en-US" sz="3200" b="1" smtClean="0">
                <a:solidFill>
                  <a:srgbClr val="1F4E79"/>
                </a:solidFill>
              </a:rPr>
              <a:t>:  November 7, 2023, </a:t>
            </a:r>
            <a:r>
              <a:rPr lang="en-US" sz="3200" b="1" dirty="0" smtClean="0">
                <a:solidFill>
                  <a:srgbClr val="1F4E79"/>
                </a:solidFill>
              </a:rPr>
              <a:t>for work completed on or after July 2, 2022</a:t>
            </a:r>
          </a:p>
          <a:p>
            <a:pPr marL="457200" indent="-457200">
              <a:buFont typeface="Arial" panose="020B0604020202020204" pitchFamily="34" charset="0"/>
              <a:buChar char="•"/>
            </a:pPr>
            <a:r>
              <a:rPr lang="en-US" sz="4000" b="1" dirty="0" smtClean="0">
                <a:solidFill>
                  <a:srgbClr val="1F4E79"/>
                </a:solidFill>
              </a:rPr>
              <a:t>Applicants may request an extension due to </a:t>
            </a:r>
          </a:p>
          <a:p>
            <a:r>
              <a:rPr lang="en-US" sz="4000" b="1" dirty="0">
                <a:solidFill>
                  <a:srgbClr val="1F4E79"/>
                </a:solidFill>
              </a:rPr>
              <a:t> </a:t>
            </a:r>
            <a:r>
              <a:rPr lang="en-US" sz="4000" b="1" dirty="0" smtClean="0">
                <a:solidFill>
                  <a:srgbClr val="1F4E79"/>
                </a:solidFill>
              </a:rPr>
              <a:t>    extenuating circumstances</a:t>
            </a:r>
            <a:endParaRPr lang="en-US" sz="4000" b="1" dirty="0">
              <a:solidFill>
                <a:srgbClr val="1F4E79"/>
              </a:solidFill>
            </a:endParaRPr>
          </a:p>
        </p:txBody>
      </p:sp>
    </p:spTree>
    <p:extLst>
      <p:ext uri="{BB962C8B-B14F-4D97-AF65-F5344CB8AC3E}">
        <p14:creationId xmlns:p14="http://schemas.microsoft.com/office/powerpoint/2010/main" val="28728303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819" y="513528"/>
            <a:ext cx="12020522" cy="1655762"/>
          </a:xfrm>
        </p:spPr>
        <p:txBody>
          <a:bodyPr>
            <a:normAutofit/>
          </a:bodyPr>
          <a:lstStyle/>
          <a:p>
            <a:r>
              <a:rPr lang="en-US" sz="4400" b="1" dirty="0" smtClean="0">
                <a:solidFill>
                  <a:srgbClr val="C00000"/>
                </a:solidFill>
              </a:rPr>
              <a:t>DR 4490 (COVID-19):  DUPLICATION OF BENEFITS</a:t>
            </a:r>
            <a:endParaRPr lang="en-US" sz="4400" b="1" dirty="0">
              <a:solidFill>
                <a:srgbClr val="C00000"/>
              </a:solidFill>
            </a:endParaRPr>
          </a:p>
        </p:txBody>
      </p:sp>
      <p:cxnSp>
        <p:nvCxnSpPr>
          <p:cNvPr id="9" name="Straight Connector 8"/>
          <p:cNvCxnSpPr/>
          <p:nvPr/>
        </p:nvCxnSpPr>
        <p:spPr>
          <a:xfrm>
            <a:off x="-123329" y="39170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1561" y="1270578"/>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371599" y="4606317"/>
            <a:ext cx="975359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b="1" dirty="0">
              <a:solidFill>
                <a:srgbClr val="C00000"/>
              </a:solidFill>
              <a:latin typeface="+mn-lt"/>
            </a:endParaRPr>
          </a:p>
        </p:txBody>
      </p:sp>
      <p:sp>
        <p:nvSpPr>
          <p:cNvPr id="6" name="TextBox 5"/>
          <p:cNvSpPr txBox="1"/>
          <p:nvPr/>
        </p:nvSpPr>
        <p:spPr>
          <a:xfrm>
            <a:off x="91819" y="1397899"/>
            <a:ext cx="11873349" cy="4832092"/>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solidFill>
                  <a:srgbClr val="1F4E79"/>
                </a:solidFill>
              </a:rPr>
              <a:t>Section 312 of the Stafford Act prohibits FEMA from duplicating benefits from other sources.   Per the Public Assistance Program and Policy Guide (PAPPG), if an Applicant receives funding from another source for the same work that FEMA funded, FEMA reduces the eligible cost or de-obligates funding to prevent a duplication of benefit.</a:t>
            </a:r>
          </a:p>
          <a:p>
            <a:pPr marL="457200" indent="-457200">
              <a:buFont typeface="Arial" panose="020B0604020202020204" pitchFamily="34" charset="0"/>
              <a:buChar char="•"/>
            </a:pPr>
            <a:r>
              <a:rPr lang="en-US" sz="3200" b="1" dirty="0" smtClean="0">
                <a:solidFill>
                  <a:srgbClr val="1F4E79"/>
                </a:solidFill>
              </a:rPr>
              <a:t>Potential sources of duplication:</a:t>
            </a:r>
          </a:p>
          <a:p>
            <a:pPr marL="914400" lvl="1" indent="-457200">
              <a:buFont typeface="Arial" panose="020B0604020202020204" pitchFamily="34" charset="0"/>
              <a:buChar char="•"/>
            </a:pPr>
            <a:r>
              <a:rPr lang="en-US" sz="2800" b="1" dirty="0" smtClean="0">
                <a:solidFill>
                  <a:srgbClr val="1F4E79"/>
                </a:solidFill>
              </a:rPr>
              <a:t>Any funds received through other Federal Grants</a:t>
            </a:r>
          </a:p>
          <a:p>
            <a:pPr marL="914400" lvl="1" indent="-457200">
              <a:buFont typeface="Arial" panose="020B0604020202020204" pitchFamily="34" charset="0"/>
              <a:buChar char="•"/>
            </a:pPr>
            <a:r>
              <a:rPr lang="en-US" sz="2800" b="1" dirty="0" smtClean="0">
                <a:solidFill>
                  <a:srgbClr val="1F4E79"/>
                </a:solidFill>
              </a:rPr>
              <a:t>Any funds received through State Grants</a:t>
            </a:r>
          </a:p>
          <a:p>
            <a:pPr marL="914400" lvl="1" indent="-457200">
              <a:buFont typeface="Arial" panose="020B0604020202020204" pitchFamily="34" charset="0"/>
              <a:buChar char="•"/>
            </a:pPr>
            <a:r>
              <a:rPr lang="en-US" sz="2800" b="1" dirty="0" smtClean="0">
                <a:solidFill>
                  <a:srgbClr val="1F4E79"/>
                </a:solidFill>
              </a:rPr>
              <a:t>Costs incurred that could be covered by Patient Care Revenue</a:t>
            </a:r>
          </a:p>
        </p:txBody>
      </p:sp>
    </p:spTree>
    <p:extLst>
      <p:ext uri="{BB962C8B-B14F-4D97-AF65-F5344CB8AC3E}">
        <p14:creationId xmlns:p14="http://schemas.microsoft.com/office/powerpoint/2010/main" val="38591740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895" y="495595"/>
            <a:ext cx="12020522" cy="1655762"/>
          </a:xfrm>
        </p:spPr>
        <p:txBody>
          <a:bodyPr>
            <a:normAutofit/>
          </a:bodyPr>
          <a:lstStyle/>
          <a:p>
            <a:r>
              <a:rPr lang="en-US" sz="4400" b="1" dirty="0" smtClean="0">
                <a:solidFill>
                  <a:srgbClr val="C00000"/>
                </a:solidFill>
              </a:rPr>
              <a:t>DR 4490 (COVID-19):  PATIENT CARE REVENUE</a:t>
            </a:r>
            <a:endParaRPr lang="en-US" sz="4400" b="1" dirty="0">
              <a:solidFill>
                <a:srgbClr val="C00000"/>
              </a:solidFill>
            </a:endParaRPr>
          </a:p>
        </p:txBody>
      </p:sp>
      <p:cxnSp>
        <p:nvCxnSpPr>
          <p:cNvPr id="9" name="Straight Connector 8"/>
          <p:cNvCxnSpPr/>
          <p:nvPr/>
        </p:nvCxnSpPr>
        <p:spPr>
          <a:xfrm>
            <a:off x="-123329" y="39170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1561" y="1270574"/>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371599" y="4606317"/>
            <a:ext cx="975359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b="1" dirty="0">
              <a:solidFill>
                <a:srgbClr val="C00000"/>
              </a:solidFill>
              <a:latin typeface="+mn-lt"/>
            </a:endParaRPr>
          </a:p>
        </p:txBody>
      </p:sp>
      <p:sp>
        <p:nvSpPr>
          <p:cNvPr id="6" name="TextBox 5"/>
          <p:cNvSpPr txBox="1"/>
          <p:nvPr/>
        </p:nvSpPr>
        <p:spPr>
          <a:xfrm>
            <a:off x="255968" y="1436229"/>
            <a:ext cx="11873349" cy="4524315"/>
          </a:xfrm>
          <a:prstGeom prst="rect">
            <a:avLst/>
          </a:prstGeom>
          <a:noFill/>
        </p:spPr>
        <p:txBody>
          <a:bodyPr wrap="square" rtlCol="0">
            <a:spAutoFit/>
          </a:bodyPr>
          <a:lstStyle/>
          <a:p>
            <a:pPr marL="457200" indent="-457200">
              <a:buFont typeface="Arial" panose="020B0604020202020204" pitchFamily="34" charset="0"/>
              <a:buChar char="•"/>
            </a:pPr>
            <a:r>
              <a:rPr lang="en-US" sz="3600" b="1" dirty="0" smtClean="0">
                <a:solidFill>
                  <a:srgbClr val="1F4E79"/>
                </a:solidFill>
              </a:rPr>
              <a:t>Applicants are claiming eligible costs for medical care that   may also be covered by patient care revenue, including insurance proceeds.  This is primarily an issue for Applicants who have a billing process in place to receive revenue for patient care</a:t>
            </a:r>
          </a:p>
          <a:p>
            <a:pPr marL="457200" indent="-457200">
              <a:buFont typeface="Arial" panose="020B0604020202020204" pitchFamily="34" charset="0"/>
              <a:buChar char="•"/>
            </a:pPr>
            <a:r>
              <a:rPr lang="en-US" sz="3600" b="1" dirty="0" smtClean="0">
                <a:solidFill>
                  <a:srgbClr val="1F4E79"/>
                </a:solidFill>
              </a:rPr>
              <a:t>In order to minimize the potential for a duplication of benefit, FEMA is utilizing the Risk Based Approach to apply an additional review process to projects in DR 4490</a:t>
            </a:r>
          </a:p>
        </p:txBody>
      </p:sp>
    </p:spTree>
    <p:extLst>
      <p:ext uri="{BB962C8B-B14F-4D97-AF65-F5344CB8AC3E}">
        <p14:creationId xmlns:p14="http://schemas.microsoft.com/office/powerpoint/2010/main" val="958256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149493" y="1386512"/>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3646" y="1626321"/>
            <a:ext cx="11652036" cy="4462760"/>
          </a:xfrm>
          <a:prstGeom prst="rect">
            <a:avLst/>
          </a:prstGeom>
          <a:noFill/>
        </p:spPr>
        <p:txBody>
          <a:bodyPr wrap="none" rtlCol="0">
            <a:spAutoFit/>
          </a:bodyPr>
          <a:lstStyle/>
          <a:p>
            <a:pPr algn="ctr"/>
            <a:r>
              <a:rPr lang="en-US" sz="4000" dirty="0" smtClean="0">
                <a:solidFill>
                  <a:srgbClr val="1F4E79"/>
                </a:solidFill>
              </a:rPr>
              <a:t>On April 4, 2022, the unique entity identifier used</a:t>
            </a:r>
          </a:p>
          <a:p>
            <a:pPr algn="ctr"/>
            <a:r>
              <a:rPr lang="en-US" sz="4000" dirty="0" smtClean="0">
                <a:solidFill>
                  <a:srgbClr val="1F4E79"/>
                </a:solidFill>
              </a:rPr>
              <a:t>across the federal government changed from the </a:t>
            </a:r>
          </a:p>
          <a:p>
            <a:pPr algn="ctr"/>
            <a:r>
              <a:rPr lang="en-US" sz="4000" dirty="0" smtClean="0">
                <a:solidFill>
                  <a:srgbClr val="1F4E79"/>
                </a:solidFill>
              </a:rPr>
              <a:t>Data Universal Numbering System (DUNS) Number </a:t>
            </a:r>
          </a:p>
          <a:p>
            <a:pPr algn="ctr"/>
            <a:r>
              <a:rPr lang="en-US" sz="4000" dirty="0" smtClean="0">
                <a:solidFill>
                  <a:srgbClr val="1F4E79"/>
                </a:solidFill>
              </a:rPr>
              <a:t>to the Unique Entity ID.  </a:t>
            </a:r>
          </a:p>
          <a:p>
            <a:pPr algn="ctr"/>
            <a:r>
              <a:rPr lang="en-US" sz="2800" i="1" dirty="0" smtClean="0">
                <a:solidFill>
                  <a:srgbClr val="C00000"/>
                </a:solidFill>
              </a:rPr>
              <a:t>Effect of noncompliance with a requirement to obtain a unique entity identifier </a:t>
            </a:r>
          </a:p>
          <a:p>
            <a:pPr algn="ctr"/>
            <a:r>
              <a:rPr lang="en-US" sz="2800" i="1" dirty="0" smtClean="0">
                <a:solidFill>
                  <a:srgbClr val="C00000"/>
                </a:solidFill>
              </a:rPr>
              <a:t>or register in the SAM,  </a:t>
            </a:r>
            <a:r>
              <a:rPr lang="en-US" sz="2800" dirty="0" smtClean="0">
                <a:solidFill>
                  <a:srgbClr val="C00000"/>
                </a:solidFill>
              </a:rPr>
              <a:t>2 CFR Part 25.205</a:t>
            </a:r>
          </a:p>
          <a:p>
            <a:pPr algn="ctr"/>
            <a:endParaRPr lang="en-US" sz="2800" dirty="0" smtClean="0">
              <a:solidFill>
                <a:srgbClr val="C00000"/>
              </a:solidFill>
            </a:endParaRPr>
          </a:p>
          <a:p>
            <a:pPr algn="ctr"/>
            <a:r>
              <a:rPr lang="en-US" sz="4000" dirty="0" smtClean="0">
                <a:solidFill>
                  <a:srgbClr val="1F4E79"/>
                </a:solidFill>
              </a:rPr>
              <a:t>The UEI number is generated by</a:t>
            </a:r>
            <a:r>
              <a:rPr lang="en-US" sz="4000" dirty="0" smtClean="0"/>
              <a:t>                         </a:t>
            </a:r>
            <a:endParaRPr lang="en-US" sz="4000" dirty="0"/>
          </a:p>
        </p:txBody>
      </p:sp>
      <p:pic>
        <p:nvPicPr>
          <p:cNvPr id="12" name="Picture 11"/>
          <p:cNvPicPr>
            <a:picLocks noChangeAspect="1"/>
          </p:cNvPicPr>
          <p:nvPr/>
        </p:nvPicPr>
        <p:blipFill>
          <a:blip r:embed="rId4"/>
          <a:stretch>
            <a:fillRect/>
          </a:stretch>
        </p:blipFill>
        <p:spPr>
          <a:xfrm>
            <a:off x="7925171" y="5507583"/>
            <a:ext cx="2857500" cy="581025"/>
          </a:xfrm>
          <a:prstGeom prst="rect">
            <a:avLst/>
          </a:prstGeom>
        </p:spPr>
      </p:pic>
      <p:sp>
        <p:nvSpPr>
          <p:cNvPr id="14" name="Subtitle 2"/>
          <p:cNvSpPr txBox="1">
            <a:spLocks/>
          </p:cNvSpPr>
          <p:nvPr/>
        </p:nvSpPr>
        <p:spPr>
          <a:xfrm>
            <a:off x="599606" y="638726"/>
            <a:ext cx="1129758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b="1" dirty="0" smtClean="0">
                <a:solidFill>
                  <a:srgbClr val="C00000"/>
                </a:solidFill>
              </a:rPr>
              <a:t>Obtaining a (UEI) Number</a:t>
            </a:r>
            <a:endParaRPr lang="en-US" sz="4400" b="1" dirty="0">
              <a:solidFill>
                <a:srgbClr val="C00000"/>
              </a:solidFill>
            </a:endParaRPr>
          </a:p>
        </p:txBody>
      </p:sp>
    </p:spTree>
    <p:extLst>
      <p:ext uri="{BB962C8B-B14F-4D97-AF65-F5344CB8AC3E}">
        <p14:creationId xmlns:p14="http://schemas.microsoft.com/office/powerpoint/2010/main" val="10434954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890" y="495604"/>
            <a:ext cx="12020522" cy="1655762"/>
          </a:xfrm>
        </p:spPr>
        <p:txBody>
          <a:bodyPr>
            <a:normAutofit/>
          </a:bodyPr>
          <a:lstStyle/>
          <a:p>
            <a:r>
              <a:rPr lang="en-US" sz="4400" b="1" dirty="0" smtClean="0">
                <a:solidFill>
                  <a:srgbClr val="C00000"/>
                </a:solidFill>
              </a:rPr>
              <a:t>DR 4490 (COVID-19):  RISK-BASED APPROACH</a:t>
            </a:r>
            <a:endParaRPr lang="en-US" sz="4400" b="1" dirty="0">
              <a:solidFill>
                <a:srgbClr val="C00000"/>
              </a:solidFill>
            </a:endParaRPr>
          </a:p>
        </p:txBody>
      </p:sp>
      <p:cxnSp>
        <p:nvCxnSpPr>
          <p:cNvPr id="9" name="Straight Connector 8"/>
          <p:cNvCxnSpPr/>
          <p:nvPr/>
        </p:nvCxnSpPr>
        <p:spPr>
          <a:xfrm>
            <a:off x="-123329" y="39170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1561" y="1288505"/>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371599" y="4606317"/>
            <a:ext cx="975359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b="1" dirty="0">
              <a:solidFill>
                <a:srgbClr val="C00000"/>
              </a:solidFill>
              <a:latin typeface="+mn-lt"/>
            </a:endParaRPr>
          </a:p>
        </p:txBody>
      </p:sp>
      <p:sp>
        <p:nvSpPr>
          <p:cNvPr id="6" name="TextBox 5"/>
          <p:cNvSpPr txBox="1"/>
          <p:nvPr/>
        </p:nvSpPr>
        <p:spPr>
          <a:xfrm>
            <a:off x="1299883" y="1593751"/>
            <a:ext cx="11873349" cy="5016758"/>
          </a:xfrm>
          <a:prstGeom prst="rect">
            <a:avLst/>
          </a:prstGeom>
          <a:noFill/>
        </p:spPr>
        <p:txBody>
          <a:bodyPr wrap="square" rtlCol="0">
            <a:spAutoFit/>
          </a:bodyPr>
          <a:lstStyle/>
          <a:p>
            <a:pPr marL="457200" indent="-457200">
              <a:buFont typeface="Arial" panose="020B0604020202020204" pitchFamily="34" charset="0"/>
              <a:buChar char="•"/>
            </a:pPr>
            <a:r>
              <a:rPr lang="en-US" sz="4000" b="1" dirty="0" smtClean="0">
                <a:solidFill>
                  <a:srgbClr val="C00000"/>
                </a:solidFill>
              </a:rPr>
              <a:t>Low Risk</a:t>
            </a:r>
          </a:p>
          <a:p>
            <a:pPr marL="914400" lvl="1" indent="-457200">
              <a:buFont typeface="Arial" panose="020B0604020202020204" pitchFamily="34" charset="0"/>
              <a:buChar char="•"/>
            </a:pPr>
            <a:r>
              <a:rPr lang="en-US" sz="4000" b="1" dirty="0" smtClean="0">
                <a:solidFill>
                  <a:srgbClr val="1F4E79"/>
                </a:solidFill>
              </a:rPr>
              <a:t>Low likelihood of duplication of benefit</a:t>
            </a:r>
          </a:p>
          <a:p>
            <a:pPr marL="457200" indent="-457200">
              <a:buFont typeface="Arial" panose="020B0604020202020204" pitchFamily="34" charset="0"/>
              <a:buChar char="•"/>
            </a:pPr>
            <a:r>
              <a:rPr lang="en-US" sz="4000" b="1" dirty="0" smtClean="0">
                <a:solidFill>
                  <a:srgbClr val="C00000"/>
                </a:solidFill>
              </a:rPr>
              <a:t>High Risk</a:t>
            </a:r>
          </a:p>
          <a:p>
            <a:pPr marL="914400" lvl="1" indent="-457200">
              <a:buFont typeface="Arial" panose="020B0604020202020204" pitchFamily="34" charset="0"/>
              <a:buChar char="•"/>
            </a:pPr>
            <a:r>
              <a:rPr lang="en-US" sz="4000" b="1" dirty="0" smtClean="0">
                <a:solidFill>
                  <a:srgbClr val="1F4E79"/>
                </a:solidFill>
              </a:rPr>
              <a:t>High likelihood of duplication of benefit</a:t>
            </a:r>
          </a:p>
          <a:p>
            <a:pPr marL="457200" indent="-457200">
              <a:buFont typeface="Arial" panose="020B0604020202020204" pitchFamily="34" charset="0"/>
              <a:buChar char="•"/>
            </a:pPr>
            <a:r>
              <a:rPr lang="en-US" sz="4000" b="1" dirty="0" smtClean="0">
                <a:solidFill>
                  <a:srgbClr val="C00000"/>
                </a:solidFill>
              </a:rPr>
              <a:t>Consider factors such as:</a:t>
            </a:r>
          </a:p>
          <a:p>
            <a:pPr marL="914400" lvl="1" indent="-457200">
              <a:buFont typeface="Arial" panose="020B0604020202020204" pitchFamily="34" charset="0"/>
              <a:buChar char="•"/>
            </a:pPr>
            <a:r>
              <a:rPr lang="en-US" sz="4000" b="1" dirty="0" smtClean="0">
                <a:solidFill>
                  <a:srgbClr val="1F4E79"/>
                </a:solidFill>
              </a:rPr>
              <a:t>Applicant policies</a:t>
            </a:r>
          </a:p>
          <a:p>
            <a:pPr marL="914400" lvl="1" indent="-457200">
              <a:buFont typeface="Arial" panose="020B0604020202020204" pitchFamily="34" charset="0"/>
              <a:buChar char="•"/>
            </a:pPr>
            <a:r>
              <a:rPr lang="en-US" sz="4000" b="1" dirty="0" smtClean="0">
                <a:solidFill>
                  <a:srgbClr val="1F4E79"/>
                </a:solidFill>
              </a:rPr>
              <a:t>Project size</a:t>
            </a:r>
          </a:p>
          <a:p>
            <a:pPr marL="914400" lvl="1" indent="-457200">
              <a:buFont typeface="Arial" panose="020B0604020202020204" pitchFamily="34" charset="0"/>
              <a:buChar char="•"/>
            </a:pPr>
            <a:r>
              <a:rPr lang="en-US" sz="4000" b="1" dirty="0" smtClean="0">
                <a:solidFill>
                  <a:srgbClr val="1F4E79"/>
                </a:solidFill>
              </a:rPr>
              <a:t>Type of work claimed</a:t>
            </a:r>
          </a:p>
        </p:txBody>
      </p:sp>
    </p:spTree>
    <p:extLst>
      <p:ext uri="{BB962C8B-B14F-4D97-AF65-F5344CB8AC3E}">
        <p14:creationId xmlns:p14="http://schemas.microsoft.com/office/powerpoint/2010/main" val="1038658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27890" y="604883"/>
            <a:ext cx="11297587" cy="1655762"/>
          </a:xfrm>
        </p:spPr>
        <p:txBody>
          <a:bodyPr>
            <a:normAutofit/>
          </a:bodyPr>
          <a:lstStyle/>
          <a:p>
            <a:r>
              <a:rPr lang="en-US" sz="4400" b="1" dirty="0" smtClean="0">
                <a:solidFill>
                  <a:srgbClr val="C00000"/>
                </a:solidFill>
              </a:rPr>
              <a:t>DR 4490 (COVID-19):  Low or High Risk?</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60826"/>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371599" y="4606317"/>
            <a:ext cx="975359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b="1" dirty="0">
              <a:solidFill>
                <a:srgbClr val="C00000"/>
              </a:solidFill>
              <a:latin typeface="+mn-lt"/>
            </a:endParaRPr>
          </a:p>
        </p:txBody>
      </p:sp>
      <p:sp>
        <p:nvSpPr>
          <p:cNvPr id="6" name="TextBox 5"/>
          <p:cNvSpPr txBox="1"/>
          <p:nvPr/>
        </p:nvSpPr>
        <p:spPr>
          <a:xfrm>
            <a:off x="318651" y="1581582"/>
            <a:ext cx="11578542" cy="4832092"/>
          </a:xfrm>
          <a:prstGeom prst="rect">
            <a:avLst/>
          </a:prstGeom>
          <a:noFill/>
        </p:spPr>
        <p:txBody>
          <a:bodyPr wrap="square" rtlCol="0">
            <a:spAutoFit/>
          </a:bodyPr>
          <a:lstStyle/>
          <a:p>
            <a:pPr marL="457200" indent="-457200">
              <a:buFont typeface="Arial" panose="020B0604020202020204" pitchFamily="34" charset="0"/>
              <a:buChar char="•"/>
            </a:pPr>
            <a:r>
              <a:rPr lang="en-US" sz="4400" b="1" dirty="0" smtClean="0">
                <a:solidFill>
                  <a:srgbClr val="C00000"/>
                </a:solidFill>
              </a:rPr>
              <a:t>Low Risk</a:t>
            </a:r>
          </a:p>
          <a:p>
            <a:pPr marL="914400" lvl="1" indent="-457200">
              <a:buFont typeface="Arial" panose="020B0604020202020204" pitchFamily="34" charset="0"/>
              <a:buChar char="•"/>
            </a:pPr>
            <a:r>
              <a:rPr lang="en-US" sz="4400" b="1" dirty="0" smtClean="0">
                <a:solidFill>
                  <a:srgbClr val="1F4E79"/>
                </a:solidFill>
              </a:rPr>
              <a:t>Attestation and Narrative</a:t>
            </a:r>
          </a:p>
          <a:p>
            <a:pPr marL="457200" indent="-457200">
              <a:buFont typeface="Arial" panose="020B0604020202020204" pitchFamily="34" charset="0"/>
              <a:buChar char="•"/>
            </a:pPr>
            <a:r>
              <a:rPr lang="en-US" sz="4400" b="1" dirty="0" smtClean="0">
                <a:solidFill>
                  <a:srgbClr val="C00000"/>
                </a:solidFill>
              </a:rPr>
              <a:t>High Risk</a:t>
            </a:r>
          </a:p>
          <a:p>
            <a:pPr marL="914400" lvl="1" indent="-457200">
              <a:buFont typeface="Arial" panose="020B0604020202020204" pitchFamily="34" charset="0"/>
              <a:buChar char="•"/>
            </a:pPr>
            <a:r>
              <a:rPr lang="en-US" sz="4400" b="1" dirty="0" smtClean="0">
                <a:solidFill>
                  <a:srgbClr val="1F4E79"/>
                </a:solidFill>
              </a:rPr>
              <a:t>Homeland Security Operational Analysis Center(HSOAC) Review</a:t>
            </a:r>
          </a:p>
          <a:p>
            <a:pPr marL="1371600" lvl="2" indent="-457200">
              <a:buFont typeface="Arial" panose="020B0604020202020204" pitchFamily="34" charset="0"/>
              <a:buChar char="•"/>
            </a:pPr>
            <a:r>
              <a:rPr lang="en-US" sz="4400" b="1" dirty="0" smtClean="0">
                <a:solidFill>
                  <a:srgbClr val="1F4E79"/>
                </a:solidFill>
              </a:rPr>
              <a:t>Based on Applicant provided approach</a:t>
            </a:r>
          </a:p>
          <a:p>
            <a:pPr marL="1371600" lvl="2" indent="-457200">
              <a:buFont typeface="Arial" panose="020B0604020202020204" pitchFamily="34" charset="0"/>
              <a:buChar char="•"/>
            </a:pPr>
            <a:r>
              <a:rPr lang="en-US" sz="4400" b="1" dirty="0" smtClean="0">
                <a:solidFill>
                  <a:srgbClr val="1F4E79"/>
                </a:solidFill>
              </a:rPr>
              <a:t>Based on HSOAC approach</a:t>
            </a:r>
          </a:p>
        </p:txBody>
      </p:sp>
    </p:spTree>
    <p:extLst>
      <p:ext uri="{BB962C8B-B14F-4D97-AF65-F5344CB8AC3E}">
        <p14:creationId xmlns:p14="http://schemas.microsoft.com/office/powerpoint/2010/main" val="1391620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4103" y="622804"/>
            <a:ext cx="11297587" cy="1655762"/>
          </a:xfrm>
        </p:spPr>
        <p:txBody>
          <a:bodyPr>
            <a:normAutofit/>
          </a:bodyPr>
          <a:lstStyle/>
          <a:p>
            <a:r>
              <a:rPr lang="en-US" sz="4400" b="1" dirty="0" smtClean="0">
                <a:solidFill>
                  <a:srgbClr val="C00000"/>
                </a:solidFill>
              </a:rPr>
              <a:t>DR 4490 (COVID-19):  Additional Information</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6081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a:xfrm>
            <a:off x="1371599" y="4606317"/>
            <a:ext cx="9753599"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3200" b="1" dirty="0">
              <a:solidFill>
                <a:srgbClr val="C00000"/>
              </a:solidFill>
              <a:latin typeface="+mn-lt"/>
            </a:endParaRPr>
          </a:p>
        </p:txBody>
      </p:sp>
      <p:sp>
        <p:nvSpPr>
          <p:cNvPr id="6" name="TextBox 5"/>
          <p:cNvSpPr txBox="1"/>
          <p:nvPr/>
        </p:nvSpPr>
        <p:spPr>
          <a:xfrm>
            <a:off x="277044" y="1743692"/>
            <a:ext cx="11578542" cy="5139869"/>
          </a:xfrm>
          <a:prstGeom prst="rect">
            <a:avLst/>
          </a:prstGeom>
          <a:noFill/>
        </p:spPr>
        <p:txBody>
          <a:bodyPr wrap="square" rtlCol="0">
            <a:spAutoFit/>
          </a:bodyPr>
          <a:lstStyle/>
          <a:p>
            <a:r>
              <a:rPr lang="en-US" sz="4000" b="1" dirty="0" smtClean="0">
                <a:solidFill>
                  <a:srgbClr val="1F4E79"/>
                </a:solidFill>
              </a:rPr>
              <a:t>More </a:t>
            </a:r>
            <a:r>
              <a:rPr lang="en-US" sz="4800" b="1" dirty="0" smtClean="0">
                <a:solidFill>
                  <a:srgbClr val="1F4E79"/>
                </a:solidFill>
              </a:rPr>
              <a:t>information</a:t>
            </a:r>
            <a:r>
              <a:rPr lang="en-US" sz="4000" b="1" dirty="0" smtClean="0">
                <a:solidFill>
                  <a:srgbClr val="1F4E79"/>
                </a:solidFill>
              </a:rPr>
              <a:t> is available in the </a:t>
            </a:r>
            <a:r>
              <a:rPr lang="en-US" sz="4000" b="1" dirty="0" smtClean="0">
                <a:solidFill>
                  <a:srgbClr val="C00000"/>
                </a:solidFill>
              </a:rPr>
              <a:t>October 12, 2022,  </a:t>
            </a:r>
            <a:r>
              <a:rPr lang="en-US" sz="4000" b="1" i="1" dirty="0" smtClean="0">
                <a:solidFill>
                  <a:srgbClr val="C00000"/>
                </a:solidFill>
              </a:rPr>
              <a:t>COVID-19 Patient Care Revenue Duplication of Benefits Recipient and </a:t>
            </a:r>
            <a:r>
              <a:rPr lang="en-US" sz="4000" b="1" i="1" dirty="0" err="1" smtClean="0">
                <a:solidFill>
                  <a:srgbClr val="C00000"/>
                </a:solidFill>
              </a:rPr>
              <a:t>Subrecipient</a:t>
            </a:r>
            <a:r>
              <a:rPr lang="en-US" sz="4000" b="1" i="1" dirty="0" smtClean="0">
                <a:solidFill>
                  <a:srgbClr val="C00000"/>
                </a:solidFill>
              </a:rPr>
              <a:t> Guide</a:t>
            </a:r>
            <a:r>
              <a:rPr lang="en-US" sz="4000" b="1" dirty="0" smtClean="0">
                <a:solidFill>
                  <a:srgbClr val="C00000"/>
                </a:solidFill>
              </a:rPr>
              <a:t> </a:t>
            </a:r>
            <a:r>
              <a:rPr lang="en-US" sz="4000" b="1" dirty="0" smtClean="0">
                <a:solidFill>
                  <a:srgbClr val="1F4E79"/>
                </a:solidFill>
              </a:rPr>
              <a:t>found at:</a:t>
            </a:r>
          </a:p>
          <a:p>
            <a:endParaRPr lang="en-US" sz="4000" b="1" dirty="0">
              <a:solidFill>
                <a:srgbClr val="1F4E79"/>
              </a:solidFill>
            </a:endParaRPr>
          </a:p>
          <a:p>
            <a:r>
              <a:rPr lang="en-US" sz="4000" b="1" dirty="0" smtClean="0">
                <a:solidFill>
                  <a:srgbClr val="1F4E79"/>
                </a:solidFill>
              </a:rPr>
              <a:t>https://www.fema.gov/sites/default/files/documents/fema_covid-19-patient-care-revenue-duplication-benefits.pdf</a:t>
            </a:r>
          </a:p>
          <a:p>
            <a:pPr lvl="1"/>
            <a:endParaRPr lang="en-US" sz="4000" b="1" dirty="0">
              <a:solidFill>
                <a:srgbClr val="1F4E79"/>
              </a:solidFill>
              <a:hlinkClick r:id="rId4"/>
            </a:endParaRPr>
          </a:p>
        </p:txBody>
      </p:sp>
    </p:spTree>
    <p:extLst>
      <p:ext uri="{BB962C8B-B14F-4D97-AF65-F5344CB8AC3E}">
        <p14:creationId xmlns:p14="http://schemas.microsoft.com/office/powerpoint/2010/main" val="3803330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8245" y="569011"/>
            <a:ext cx="11297587" cy="1655762"/>
          </a:xfrm>
        </p:spPr>
        <p:txBody>
          <a:bodyPr>
            <a:normAutofit/>
          </a:bodyPr>
          <a:lstStyle/>
          <a:p>
            <a:r>
              <a:rPr lang="en-US" sz="4400" b="1" dirty="0" smtClean="0">
                <a:solidFill>
                  <a:srgbClr val="C00000"/>
                </a:solidFill>
              </a:rPr>
              <a:t>SEMA Contact Information</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360825"/>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8651" y="841364"/>
            <a:ext cx="11578542" cy="4401205"/>
          </a:xfrm>
          <a:prstGeom prst="rect">
            <a:avLst/>
          </a:prstGeom>
          <a:noFill/>
        </p:spPr>
        <p:txBody>
          <a:bodyPr wrap="square" rtlCol="0">
            <a:spAutoFit/>
          </a:bodyPr>
          <a:lstStyle/>
          <a:p>
            <a:endParaRPr lang="en-US" sz="4000" b="1" dirty="0" smtClean="0">
              <a:solidFill>
                <a:srgbClr val="1F4E79"/>
              </a:solidFill>
            </a:endParaRPr>
          </a:p>
          <a:p>
            <a:r>
              <a:rPr lang="en-US" sz="4000" b="1" dirty="0" smtClean="0">
                <a:solidFill>
                  <a:srgbClr val="1F4E79"/>
                </a:solidFill>
              </a:rPr>
              <a:t>If you have questions, or whenever you desire further assistance, please contact your SEMA representative via phone, email the Missouri State Emergency Management Agency (SEMA) Public Assistance Team at </a:t>
            </a:r>
            <a:r>
              <a:rPr lang="en-US" sz="3600" b="1" dirty="0" smtClean="0">
                <a:solidFill>
                  <a:srgbClr val="C00000"/>
                </a:solidFill>
                <a:latin typeface="Tahoma" panose="020B0604030504040204" pitchFamily="34" charset="0"/>
              </a:rPr>
              <a:t>SEMA.PA@sema.dps.mo.gov,</a:t>
            </a:r>
            <a:r>
              <a:rPr lang="en-US" sz="3600" b="1" dirty="0" smtClean="0">
                <a:solidFill>
                  <a:srgbClr val="1E3A62"/>
                </a:solidFill>
                <a:latin typeface="Tahoma" panose="020B0604030504040204" pitchFamily="34" charset="0"/>
              </a:rPr>
              <a:t> </a:t>
            </a:r>
            <a:r>
              <a:rPr lang="en-US" sz="3600" b="1" dirty="0" smtClean="0">
                <a:solidFill>
                  <a:srgbClr val="1F4E79"/>
                </a:solidFill>
                <a:latin typeface="Tahoma" panose="020B0604030504040204" pitchFamily="34" charset="0"/>
              </a:rPr>
              <a:t>or </a:t>
            </a:r>
            <a:r>
              <a:rPr lang="en-US" sz="3200" b="1" dirty="0" smtClean="0">
                <a:solidFill>
                  <a:srgbClr val="1F4E79"/>
                </a:solidFill>
                <a:latin typeface="Tahoma" panose="020B0604030504040204" pitchFamily="34" charset="0"/>
              </a:rPr>
              <a:t>by mail at:</a:t>
            </a:r>
            <a:endParaRPr lang="en-US" sz="3200" dirty="0">
              <a:solidFill>
                <a:srgbClr val="1F4E79"/>
              </a:solidFill>
            </a:endParaRPr>
          </a:p>
          <a:p>
            <a:endParaRPr lang="en-US" sz="4000" b="1" dirty="0" smtClean="0">
              <a:solidFill>
                <a:srgbClr val="1F4E79"/>
              </a:solidFill>
            </a:endParaRPr>
          </a:p>
        </p:txBody>
      </p:sp>
      <p:sp>
        <p:nvSpPr>
          <p:cNvPr id="4" name="Rectangle 3"/>
          <p:cNvSpPr/>
          <p:nvPr/>
        </p:nvSpPr>
        <p:spPr>
          <a:xfrm>
            <a:off x="2727190" y="4583127"/>
            <a:ext cx="6727383" cy="2246769"/>
          </a:xfrm>
          <a:prstGeom prst="rect">
            <a:avLst/>
          </a:prstGeom>
        </p:spPr>
        <p:txBody>
          <a:bodyPr wrap="square">
            <a:spAutoFit/>
          </a:bodyPr>
          <a:lstStyle/>
          <a:p>
            <a:r>
              <a:rPr lang="en-US" sz="2800" dirty="0">
                <a:solidFill>
                  <a:srgbClr val="C00000"/>
                </a:solidFill>
                <a:latin typeface="Tahoma" panose="020B0604030504040204" pitchFamily="34" charset="0"/>
              </a:rPr>
              <a:t>State Emergency Management </a:t>
            </a:r>
            <a:r>
              <a:rPr lang="en-US" sz="2800" dirty="0" smtClean="0">
                <a:solidFill>
                  <a:srgbClr val="C00000"/>
                </a:solidFill>
                <a:latin typeface="Tahoma" panose="020B0604030504040204" pitchFamily="34" charset="0"/>
              </a:rPr>
              <a:t>Agency</a:t>
            </a:r>
          </a:p>
          <a:p>
            <a:r>
              <a:rPr lang="en-US" sz="2800" dirty="0" smtClean="0">
                <a:solidFill>
                  <a:srgbClr val="C00000"/>
                </a:solidFill>
                <a:latin typeface="Tahoma" panose="020B0604030504040204" pitchFamily="34" charset="0"/>
              </a:rPr>
              <a:t>Attention:  Recovery, Public Assistance</a:t>
            </a:r>
            <a:r>
              <a:rPr lang="en-US" sz="2800" dirty="0">
                <a:solidFill>
                  <a:srgbClr val="C00000"/>
                </a:solidFill>
              </a:rPr>
              <a:t/>
            </a:r>
            <a:br>
              <a:rPr lang="en-US" sz="2800" dirty="0">
                <a:solidFill>
                  <a:srgbClr val="C00000"/>
                </a:solidFill>
              </a:rPr>
            </a:br>
            <a:r>
              <a:rPr lang="en-US" sz="2800" dirty="0">
                <a:solidFill>
                  <a:srgbClr val="C00000"/>
                </a:solidFill>
                <a:latin typeface="Tahoma" panose="020B0604030504040204" pitchFamily="34" charset="0"/>
              </a:rPr>
              <a:t>2302 Militia Drive</a:t>
            </a:r>
            <a:r>
              <a:rPr lang="en-US" sz="2800" dirty="0">
                <a:solidFill>
                  <a:srgbClr val="C00000"/>
                </a:solidFill>
              </a:rPr>
              <a:t/>
            </a:r>
            <a:br>
              <a:rPr lang="en-US" sz="2800" dirty="0">
                <a:solidFill>
                  <a:srgbClr val="C00000"/>
                </a:solidFill>
              </a:rPr>
            </a:br>
            <a:r>
              <a:rPr lang="en-US" sz="2800" dirty="0">
                <a:solidFill>
                  <a:srgbClr val="C00000"/>
                </a:solidFill>
                <a:latin typeface="Tahoma" panose="020B0604030504040204" pitchFamily="34" charset="0"/>
              </a:rPr>
              <a:t>P.O. Box 116</a:t>
            </a:r>
            <a:r>
              <a:rPr lang="en-US" sz="2800" dirty="0">
                <a:solidFill>
                  <a:srgbClr val="C00000"/>
                </a:solidFill>
              </a:rPr>
              <a:t/>
            </a:r>
            <a:br>
              <a:rPr lang="en-US" sz="2800" dirty="0">
                <a:solidFill>
                  <a:srgbClr val="C00000"/>
                </a:solidFill>
              </a:rPr>
            </a:br>
            <a:r>
              <a:rPr lang="en-US" sz="2800" dirty="0">
                <a:solidFill>
                  <a:srgbClr val="C00000"/>
                </a:solidFill>
                <a:latin typeface="Tahoma" panose="020B0604030504040204" pitchFamily="34" charset="0"/>
              </a:rPr>
              <a:t>Jefferson City, MO </a:t>
            </a:r>
            <a:r>
              <a:rPr lang="en-US" sz="2800" dirty="0" smtClean="0">
                <a:solidFill>
                  <a:srgbClr val="C00000"/>
                </a:solidFill>
                <a:latin typeface="Tahoma" panose="020B0604030504040204" pitchFamily="34" charset="0"/>
              </a:rPr>
              <a:t>65102</a:t>
            </a:r>
            <a:endParaRPr lang="en-US" sz="2800" dirty="0">
              <a:solidFill>
                <a:srgbClr val="C00000"/>
              </a:solidFill>
            </a:endParaRPr>
          </a:p>
        </p:txBody>
      </p:sp>
      <p:pic>
        <p:nvPicPr>
          <p:cNvPr id="12"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792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74937"/>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0960" y="1736130"/>
            <a:ext cx="13621616" cy="3785652"/>
          </a:xfrm>
          <a:prstGeom prst="rect">
            <a:avLst/>
          </a:prstGeom>
          <a:noFill/>
        </p:spPr>
        <p:txBody>
          <a:bodyPr wrap="square" rtlCol="0">
            <a:spAutoFit/>
          </a:bodyPr>
          <a:lstStyle/>
          <a:p>
            <a:pPr algn="ctr"/>
            <a:r>
              <a:rPr lang="en-US" sz="4000" dirty="0" smtClean="0">
                <a:solidFill>
                  <a:srgbClr val="1F4E79"/>
                </a:solidFill>
              </a:rPr>
              <a:t>All jurisdictions must have a registered UEI number in </a:t>
            </a:r>
          </a:p>
          <a:p>
            <a:pPr algn="ctr"/>
            <a:r>
              <a:rPr lang="en-US" sz="4000" dirty="0" smtClean="0">
                <a:solidFill>
                  <a:srgbClr val="1F4E79"/>
                </a:solidFill>
              </a:rPr>
              <a:t>order to participate in Federally Funded Programs </a:t>
            </a:r>
          </a:p>
          <a:p>
            <a:pPr algn="ctr"/>
            <a:r>
              <a:rPr lang="en-US" sz="4000" dirty="0" smtClean="0">
                <a:solidFill>
                  <a:srgbClr val="1F4E79"/>
                </a:solidFill>
              </a:rPr>
              <a:t>(such as Disaster Recovery – Public Assistance)</a:t>
            </a:r>
          </a:p>
          <a:p>
            <a:pPr algn="ctr"/>
            <a:endParaRPr lang="en-US" sz="4000" dirty="0" smtClean="0">
              <a:solidFill>
                <a:srgbClr val="1F4E79"/>
              </a:solidFill>
            </a:endParaRPr>
          </a:p>
          <a:p>
            <a:pPr algn="ctr"/>
            <a:r>
              <a:rPr lang="en-US" sz="3600" b="1" dirty="0" smtClean="0">
                <a:solidFill>
                  <a:srgbClr val="C00000"/>
                </a:solidFill>
              </a:rPr>
              <a:t>https://www.youtube.com/watch?v=5hAurx4jP4k&amp;t=130s</a:t>
            </a:r>
          </a:p>
          <a:p>
            <a:pPr algn="ctr"/>
            <a:r>
              <a:rPr lang="en-US" sz="4000" u="sng" dirty="0" smtClean="0">
                <a:solidFill>
                  <a:srgbClr val="1F4E79"/>
                </a:solidFill>
              </a:rPr>
              <a:t> </a:t>
            </a:r>
            <a:endParaRPr lang="en-US" sz="4000" u="sng" dirty="0">
              <a:solidFill>
                <a:srgbClr val="1F4E79"/>
              </a:solidFill>
            </a:endParaRPr>
          </a:p>
        </p:txBody>
      </p:sp>
      <p:sp>
        <p:nvSpPr>
          <p:cNvPr id="2" name="Rectangle 1"/>
          <p:cNvSpPr/>
          <p:nvPr/>
        </p:nvSpPr>
        <p:spPr>
          <a:xfrm>
            <a:off x="1219150" y="5253568"/>
            <a:ext cx="9781396" cy="707886"/>
          </a:xfrm>
          <a:prstGeom prst="rect">
            <a:avLst/>
          </a:prstGeom>
        </p:spPr>
        <p:txBody>
          <a:bodyPr wrap="none">
            <a:spAutoFit/>
          </a:bodyPr>
          <a:lstStyle/>
          <a:p>
            <a:r>
              <a:rPr lang="en-US" sz="4000" dirty="0" smtClean="0">
                <a:solidFill>
                  <a:srgbClr val="1F4E79"/>
                </a:solidFill>
                <a:latin typeface="Calibri" panose="020F0502020204030204" pitchFamily="34" charset="0"/>
                <a:ea typeface="Calibri" panose="020F0502020204030204" pitchFamily="34" charset="0"/>
                <a:cs typeface="Times New Roman" panose="02020603050405020304" pitchFamily="18" charset="0"/>
              </a:rPr>
              <a:t>Federal Service Desk Help Line:  </a:t>
            </a:r>
            <a:r>
              <a:rPr lang="en-US" sz="4000" b="1" dirty="0" smtClean="0">
                <a:solidFill>
                  <a:srgbClr val="C00000"/>
                </a:solidFill>
                <a:latin typeface="Calibri" panose="020F0502020204030204" pitchFamily="34" charset="0"/>
                <a:ea typeface="Calibri" panose="020F0502020204030204" pitchFamily="34" charset="0"/>
                <a:cs typeface="Times New Roman" panose="02020603050405020304" pitchFamily="18" charset="0"/>
              </a:rPr>
              <a:t>866-606-8220</a:t>
            </a:r>
            <a:endParaRPr lang="en-US" sz="4000" b="1" dirty="0">
              <a:solidFill>
                <a:srgbClr val="C00000"/>
              </a:solidFill>
            </a:endParaRPr>
          </a:p>
        </p:txBody>
      </p:sp>
      <p:sp>
        <p:nvSpPr>
          <p:cNvPr id="11" name="Subtitle 2"/>
          <p:cNvSpPr txBox="1">
            <a:spLocks/>
          </p:cNvSpPr>
          <p:nvPr/>
        </p:nvSpPr>
        <p:spPr>
          <a:xfrm>
            <a:off x="599606" y="638726"/>
            <a:ext cx="1129758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b="1" dirty="0" smtClean="0">
                <a:solidFill>
                  <a:srgbClr val="C00000"/>
                </a:solidFill>
              </a:rPr>
              <a:t>UEI Help Resources</a:t>
            </a:r>
            <a:endParaRPr lang="en-US" sz="4400" b="1" dirty="0">
              <a:solidFill>
                <a:srgbClr val="C00000"/>
              </a:solidFill>
            </a:endParaRPr>
          </a:p>
        </p:txBody>
      </p:sp>
    </p:spTree>
    <p:extLst>
      <p:ext uri="{BB962C8B-B14F-4D97-AF65-F5344CB8AC3E}">
        <p14:creationId xmlns:p14="http://schemas.microsoft.com/office/powerpoint/2010/main" val="712452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74937"/>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40267" y="2416819"/>
            <a:ext cx="11418426" cy="2554545"/>
          </a:xfrm>
          <a:prstGeom prst="rect">
            <a:avLst/>
          </a:prstGeom>
          <a:noFill/>
        </p:spPr>
        <p:txBody>
          <a:bodyPr wrap="square" rtlCol="0">
            <a:spAutoFit/>
          </a:bodyPr>
          <a:lstStyle/>
          <a:p>
            <a:r>
              <a:rPr lang="en-US" sz="4000" dirty="0" smtClean="0">
                <a:solidFill>
                  <a:srgbClr val="1F4E79"/>
                </a:solidFill>
              </a:rPr>
              <a:t>Your UEI number must </a:t>
            </a:r>
          </a:p>
          <a:p>
            <a:pPr marL="571500" indent="-571500">
              <a:buFont typeface="Arial" panose="020B0604020202020204" pitchFamily="34" charset="0"/>
              <a:buChar char="•"/>
            </a:pPr>
            <a:r>
              <a:rPr lang="en-US" sz="4000" dirty="0" smtClean="0">
                <a:solidFill>
                  <a:srgbClr val="1F4E79"/>
                </a:solidFill>
              </a:rPr>
              <a:t>Current</a:t>
            </a:r>
          </a:p>
          <a:p>
            <a:pPr marL="571500" indent="-571500">
              <a:buFont typeface="Arial" panose="020B0604020202020204" pitchFamily="34" charset="0"/>
              <a:buChar char="•"/>
            </a:pPr>
            <a:r>
              <a:rPr lang="en-US" sz="4000" dirty="0" smtClean="0">
                <a:solidFill>
                  <a:srgbClr val="1F4E79"/>
                </a:solidFill>
              </a:rPr>
              <a:t>Registered</a:t>
            </a:r>
          </a:p>
          <a:p>
            <a:pPr marL="571500" indent="-571500">
              <a:buFont typeface="Arial" panose="020B0604020202020204" pitchFamily="34" charset="0"/>
              <a:buChar char="•"/>
            </a:pPr>
            <a:r>
              <a:rPr lang="en-US" sz="4000" dirty="0" smtClean="0">
                <a:solidFill>
                  <a:srgbClr val="1F4E79"/>
                </a:solidFill>
              </a:rPr>
              <a:t>Available for public view/search</a:t>
            </a:r>
            <a:endParaRPr lang="en-US" sz="4000" dirty="0"/>
          </a:p>
        </p:txBody>
      </p:sp>
      <p:sp>
        <p:nvSpPr>
          <p:cNvPr id="11" name="Subtitle 2"/>
          <p:cNvSpPr txBox="1">
            <a:spLocks/>
          </p:cNvSpPr>
          <p:nvPr/>
        </p:nvSpPr>
        <p:spPr>
          <a:xfrm>
            <a:off x="599606" y="638726"/>
            <a:ext cx="1129758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b="1" dirty="0" smtClean="0">
                <a:solidFill>
                  <a:srgbClr val="C00000"/>
                </a:solidFill>
              </a:rPr>
              <a:t>UEI “Helpful Hints” </a:t>
            </a:r>
            <a:endParaRPr lang="en-US" sz="4400" b="1" dirty="0">
              <a:solidFill>
                <a:srgbClr val="C00000"/>
              </a:solidFill>
            </a:endParaRPr>
          </a:p>
        </p:txBody>
      </p:sp>
    </p:spTree>
    <p:extLst>
      <p:ext uri="{BB962C8B-B14F-4D97-AF65-F5344CB8AC3E}">
        <p14:creationId xmlns:p14="http://schemas.microsoft.com/office/powerpoint/2010/main" val="1782710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04881"/>
            <a:ext cx="11297587" cy="1655762"/>
          </a:xfrm>
        </p:spPr>
        <p:txBody>
          <a:bodyPr>
            <a:normAutofit/>
          </a:bodyPr>
          <a:lstStyle/>
          <a:p>
            <a:r>
              <a:rPr lang="en-US" sz="4400" b="1" dirty="0" smtClean="0">
                <a:solidFill>
                  <a:srgbClr val="C00000"/>
                </a:solidFill>
              </a:rPr>
              <a:t>New FEMA Policies</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271169"/>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8669" y="2969172"/>
            <a:ext cx="13621616" cy="707886"/>
          </a:xfrm>
          <a:prstGeom prst="rect">
            <a:avLst/>
          </a:prstGeom>
          <a:noFill/>
        </p:spPr>
        <p:txBody>
          <a:bodyPr wrap="square" rtlCol="0">
            <a:spAutoFit/>
          </a:bodyPr>
          <a:lstStyle/>
          <a:p>
            <a:pPr algn="ctr"/>
            <a:endParaRPr lang="en-US" sz="4000" dirty="0"/>
          </a:p>
        </p:txBody>
      </p:sp>
      <p:sp>
        <p:nvSpPr>
          <p:cNvPr id="11" name="Title 1"/>
          <p:cNvSpPr txBox="1">
            <a:spLocks/>
          </p:cNvSpPr>
          <p:nvPr/>
        </p:nvSpPr>
        <p:spPr>
          <a:xfrm>
            <a:off x="1371601" y="2046211"/>
            <a:ext cx="9144000" cy="2387600"/>
          </a:xfrm>
          <a:prstGeom prst="rect">
            <a:avLst/>
          </a:prstGeom>
        </p:spPr>
        <p:txBody>
          <a:bodyPr vert="horz" lIns="91440" tIns="45720" rIns="91440" bIns="45720" rtlCol="0" anchor="b">
            <a:normAutofit fontScale="97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solidFill>
                  <a:srgbClr val="1F4E79"/>
                </a:solidFill>
                <a:latin typeface="+mn-lt"/>
              </a:rPr>
              <a:t>New FEMA Policies</a:t>
            </a:r>
            <a:br>
              <a:rPr lang="en-US" b="1" dirty="0" smtClean="0">
                <a:solidFill>
                  <a:srgbClr val="1F4E79"/>
                </a:solidFill>
                <a:latin typeface="+mn-lt"/>
              </a:rPr>
            </a:br>
            <a:r>
              <a:rPr lang="en-US" b="1" dirty="0" smtClean="0">
                <a:solidFill>
                  <a:srgbClr val="1F4E79"/>
                </a:solidFill>
                <a:latin typeface="+mn-lt"/>
              </a:rPr>
              <a:t>422, 324, and Closeout Recommendations</a:t>
            </a:r>
            <a:endParaRPr lang="en-US" b="1" dirty="0">
              <a:solidFill>
                <a:srgbClr val="1F4E79"/>
              </a:solidFill>
              <a:latin typeface="+mn-lt"/>
            </a:endParaRPr>
          </a:p>
        </p:txBody>
      </p:sp>
      <p:sp>
        <p:nvSpPr>
          <p:cNvPr id="12" name="Subtitle 2"/>
          <p:cNvSpPr txBox="1">
            <a:spLocks/>
          </p:cNvSpPr>
          <p:nvPr/>
        </p:nvSpPr>
        <p:spPr>
          <a:xfrm>
            <a:off x="1541147" y="5223026"/>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mtClean="0"/>
          </a:p>
          <a:p>
            <a:r>
              <a:rPr lang="en-US" smtClean="0">
                <a:solidFill>
                  <a:srgbClr val="1F4E79"/>
                </a:solidFill>
              </a:rPr>
              <a:t>Presented by Matthew Boley</a:t>
            </a:r>
            <a:br>
              <a:rPr lang="en-US" smtClean="0">
                <a:solidFill>
                  <a:srgbClr val="1F4E79"/>
                </a:solidFill>
              </a:rPr>
            </a:br>
            <a:r>
              <a:rPr lang="en-US" smtClean="0">
                <a:solidFill>
                  <a:srgbClr val="1F4E79"/>
                </a:solidFill>
              </a:rPr>
              <a:t>Missouri State Emergency Management Agency (SEMA)</a:t>
            </a:r>
            <a:endParaRPr lang="en-US" dirty="0">
              <a:solidFill>
                <a:srgbClr val="1F4E79"/>
              </a:solidFill>
            </a:endParaRPr>
          </a:p>
        </p:txBody>
      </p:sp>
    </p:spTree>
    <p:extLst>
      <p:ext uri="{BB962C8B-B14F-4D97-AF65-F5344CB8AC3E}">
        <p14:creationId xmlns:p14="http://schemas.microsoft.com/office/powerpoint/2010/main" val="108423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pic>
        <p:nvPicPr>
          <p:cNvPr id="1026"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0" y="1378756"/>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28669" y="2953989"/>
            <a:ext cx="13621616" cy="707886"/>
          </a:xfrm>
          <a:prstGeom prst="rect">
            <a:avLst/>
          </a:prstGeom>
          <a:noFill/>
        </p:spPr>
        <p:txBody>
          <a:bodyPr wrap="square" rtlCol="0">
            <a:spAutoFit/>
          </a:bodyPr>
          <a:lstStyle/>
          <a:p>
            <a:pPr algn="ctr"/>
            <a:endParaRPr lang="en-US" sz="4000" dirty="0"/>
          </a:p>
        </p:txBody>
      </p:sp>
      <p:sp>
        <p:nvSpPr>
          <p:cNvPr id="14" name="Content Placeholder 2"/>
          <p:cNvSpPr txBox="1">
            <a:spLocks/>
          </p:cNvSpPr>
          <p:nvPr/>
        </p:nvSpPr>
        <p:spPr>
          <a:xfrm>
            <a:off x="824339" y="1507288"/>
            <a:ext cx="10515600" cy="33144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smtClean="0">
                <a:solidFill>
                  <a:srgbClr val="1F4E79"/>
                </a:solidFill>
              </a:rPr>
              <a:t>The following are source materials used for this presentation:</a:t>
            </a:r>
          </a:p>
          <a:p>
            <a:r>
              <a:rPr lang="en-US" sz="2800" dirty="0" smtClean="0">
                <a:solidFill>
                  <a:srgbClr val="C00000"/>
                </a:solidFill>
              </a:rPr>
              <a:t>FEMA’s Public Assistance Program and Policy Guide, version 4 </a:t>
            </a:r>
          </a:p>
          <a:p>
            <a:r>
              <a:rPr lang="en-US" sz="2800" dirty="0" smtClean="0">
                <a:solidFill>
                  <a:srgbClr val="1F4E79"/>
                </a:solidFill>
              </a:rPr>
              <a:t>https://www.fema.gov/sites/default/files/documents/fema_pappg-v4-updated-links_policy_6-1-2020.-pdf</a:t>
            </a:r>
          </a:p>
          <a:p>
            <a:r>
              <a:rPr lang="en-US" sz="2800" dirty="0" smtClean="0">
                <a:solidFill>
                  <a:srgbClr val="C00000"/>
                </a:solidFill>
              </a:rPr>
              <a:t>FEMA’s 422 Policy – Public Assistance Simplified Procedures </a:t>
            </a:r>
          </a:p>
          <a:p>
            <a:r>
              <a:rPr lang="en-US" sz="2800" dirty="0" smtClean="0">
                <a:solidFill>
                  <a:srgbClr val="1F4E79"/>
                </a:solidFill>
              </a:rPr>
              <a:t>https://www.fema.gov/sites/default/files/documents/fema_pa-simplified-procedures-policy.pdf</a:t>
            </a:r>
          </a:p>
          <a:p>
            <a:endParaRPr lang="en-US" sz="2800" dirty="0"/>
          </a:p>
        </p:txBody>
      </p:sp>
      <p:sp>
        <p:nvSpPr>
          <p:cNvPr id="15" name="Subtitle 2"/>
          <p:cNvSpPr txBox="1">
            <a:spLocks/>
          </p:cNvSpPr>
          <p:nvPr/>
        </p:nvSpPr>
        <p:spPr>
          <a:xfrm>
            <a:off x="471461" y="609761"/>
            <a:ext cx="1129758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b="1" dirty="0" smtClean="0">
                <a:solidFill>
                  <a:srgbClr val="C00000"/>
                </a:solidFill>
              </a:rPr>
              <a:t>Source Materials</a:t>
            </a:r>
            <a:endParaRPr lang="en-US" sz="4400" b="1" dirty="0">
              <a:solidFill>
                <a:srgbClr val="C00000"/>
              </a:solidFill>
            </a:endParaRPr>
          </a:p>
        </p:txBody>
      </p:sp>
      <p:sp>
        <p:nvSpPr>
          <p:cNvPr id="11" name="Content Placeholder 2"/>
          <p:cNvSpPr txBox="1">
            <a:spLocks/>
          </p:cNvSpPr>
          <p:nvPr/>
        </p:nvSpPr>
        <p:spPr>
          <a:xfrm>
            <a:off x="824339" y="4302621"/>
            <a:ext cx="10515600" cy="32451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dirty="0" smtClean="0"/>
          </a:p>
          <a:p>
            <a:r>
              <a:rPr lang="en-US" sz="2800" dirty="0" smtClean="0">
                <a:solidFill>
                  <a:srgbClr val="C00000"/>
                </a:solidFill>
              </a:rPr>
              <a:t>FEMA’s 324 Policy – Management Costs </a:t>
            </a:r>
          </a:p>
          <a:p>
            <a:r>
              <a:rPr lang="en-US" sz="2800" dirty="0" smtClean="0">
                <a:solidFill>
                  <a:srgbClr val="C00000"/>
                </a:solidFill>
              </a:rPr>
              <a:t>FEMA’s </a:t>
            </a:r>
            <a:r>
              <a:rPr lang="en-US" sz="2800" dirty="0">
                <a:solidFill>
                  <a:srgbClr val="C00000"/>
                </a:solidFill>
              </a:rPr>
              <a:t>Reasonable Cost Evaluation Job Aid</a:t>
            </a:r>
            <a:endParaRPr lang="en-US" sz="2800" dirty="0" smtClean="0">
              <a:solidFill>
                <a:srgbClr val="C00000"/>
              </a:solidFill>
            </a:endParaRPr>
          </a:p>
          <a:p>
            <a:r>
              <a:rPr lang="en-US" sz="2800" dirty="0" smtClean="0">
                <a:solidFill>
                  <a:srgbClr val="1F4E79"/>
                </a:solidFill>
              </a:rPr>
              <a:t>https://www.fema.gov/sites/default/files/2020-07/fema_pa_assistance-reasonable-costs-evaluation_jobaid.pdf</a:t>
            </a:r>
          </a:p>
          <a:p>
            <a:endParaRPr lang="en-US" sz="2800" dirty="0" smtClean="0"/>
          </a:p>
          <a:p>
            <a:endParaRPr lang="en-US" sz="2800" dirty="0"/>
          </a:p>
        </p:txBody>
      </p:sp>
    </p:spTree>
    <p:extLst>
      <p:ext uri="{BB962C8B-B14F-4D97-AF65-F5344CB8AC3E}">
        <p14:creationId xmlns:p14="http://schemas.microsoft.com/office/powerpoint/2010/main" val="711647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24216"/>
            <a:ext cx="11297587" cy="1655762"/>
          </a:xfrm>
        </p:spPr>
        <p:txBody>
          <a:bodyPr>
            <a:normAutofit/>
          </a:bodyPr>
          <a:lstStyle/>
          <a:p>
            <a:r>
              <a:rPr lang="en-US" sz="4400" b="1" dirty="0" smtClean="0">
                <a:solidFill>
                  <a:srgbClr val="C00000"/>
                </a:solidFill>
              </a:rPr>
              <a:t>Section 422 Background</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414618"/>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833738" y="1839950"/>
            <a:ext cx="10515600" cy="457877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smtClean="0">
                <a:solidFill>
                  <a:srgbClr val="1F4E79"/>
                </a:solidFill>
              </a:rPr>
              <a:t>Section 422 of the Robert T. Stafford Disaster Relief and Emergency Assistance Act authorizes FEMA to provide funding on the basis of the federal estimate for projects with an estimated cost below a specified and established threshold and implement simplified procedures for projects below such threshold. </a:t>
            </a:r>
          </a:p>
          <a:p>
            <a:pPr algn="l"/>
            <a:r>
              <a:rPr lang="en-US" sz="3200" dirty="0" smtClean="0">
                <a:solidFill>
                  <a:srgbClr val="1F4E79"/>
                </a:solidFill>
              </a:rPr>
              <a:t>                                                                    </a:t>
            </a:r>
            <a:r>
              <a:rPr lang="en-US" dirty="0" smtClean="0">
                <a:solidFill>
                  <a:srgbClr val="1F4E79"/>
                </a:solidFill>
              </a:rPr>
              <a:t>Source: FP-104-23-001, pg.  1           </a:t>
            </a:r>
          </a:p>
          <a:p>
            <a:pPr algn="l"/>
            <a:endParaRPr lang="en-US" dirty="0">
              <a:solidFill>
                <a:srgbClr val="1F4E79"/>
              </a:solidFill>
            </a:endParaRPr>
          </a:p>
        </p:txBody>
      </p: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965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9606" y="602210"/>
            <a:ext cx="11297587" cy="1655762"/>
          </a:xfrm>
        </p:spPr>
        <p:txBody>
          <a:bodyPr>
            <a:normAutofit/>
          </a:bodyPr>
          <a:lstStyle/>
          <a:p>
            <a:r>
              <a:rPr lang="en-US" sz="4400" b="1" dirty="0" smtClean="0">
                <a:solidFill>
                  <a:srgbClr val="C00000"/>
                </a:solidFill>
              </a:rPr>
              <a:t>Section 422 New Final Rule</a:t>
            </a:r>
            <a:endParaRPr lang="en-US" sz="4400" b="1" dirty="0">
              <a:solidFill>
                <a:srgbClr val="C00000"/>
              </a:solidFill>
            </a:endParaRPr>
          </a:p>
        </p:txBody>
      </p:sp>
      <p:cxnSp>
        <p:nvCxnSpPr>
          <p:cNvPr id="9" name="Straight Connector 8"/>
          <p:cNvCxnSpPr/>
          <p:nvPr/>
        </p:nvCxnSpPr>
        <p:spPr>
          <a:xfrm>
            <a:off x="-123329" y="502541"/>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a:xfrm>
            <a:off x="-1400658" y="2408955"/>
            <a:ext cx="1496833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b="1" dirty="0">
              <a:solidFill>
                <a:srgbClr val="C00000"/>
              </a:solidFill>
              <a:latin typeface="+mn-lt"/>
            </a:endParaRPr>
          </a:p>
        </p:txBody>
      </p:sp>
      <p:cxnSp>
        <p:nvCxnSpPr>
          <p:cNvPr id="5" name="Straight Connector 4"/>
          <p:cNvCxnSpPr/>
          <p:nvPr/>
        </p:nvCxnSpPr>
        <p:spPr>
          <a:xfrm>
            <a:off x="0" y="1432536"/>
            <a:ext cx="12413673" cy="13854"/>
          </a:xfrm>
          <a:prstGeom prst="line">
            <a:avLst/>
          </a:prstGeom>
          <a:ln w="127000" cmpd="dbl">
            <a:solidFill>
              <a:srgbClr val="1F4E79"/>
            </a:solidFill>
          </a:ln>
        </p:spPr>
        <p:style>
          <a:lnRef idx="1">
            <a:schemeClr val="accent1"/>
          </a:lnRef>
          <a:fillRef idx="0">
            <a:schemeClr val="accent1"/>
          </a:fillRef>
          <a:effectRef idx="0">
            <a:schemeClr val="accent1"/>
          </a:effectRef>
          <a:fontRef idx="minor">
            <a:schemeClr val="tx1"/>
          </a:fontRef>
        </p:style>
      </p:cxnSp>
      <p:pic>
        <p:nvPicPr>
          <p:cNvPr id="14" name="Picture 2" descr="Department of Health and Senior Servic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9984" y="5633091"/>
            <a:ext cx="1018709" cy="1193800"/>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516476" y="1797744"/>
            <a:ext cx="11024357" cy="46507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000" dirty="0" smtClean="0">
                <a:solidFill>
                  <a:srgbClr val="1F4E79"/>
                </a:solidFill>
              </a:rPr>
              <a:t>As of August 2022, FEMA has established a new threshold for the Small Project maximum for the agency’s Public Assistance program at 1 million dollars. The purpose of this rule change is to reduce the administrative burden on state, local, tribal, or territorial (SLTT) governments and private non-profits (PNP) organizations receiving FEMA financial grants following a disaster. </a:t>
            </a:r>
            <a:r>
              <a:rPr lang="en-US" sz="3600" dirty="0" smtClean="0">
                <a:solidFill>
                  <a:srgbClr val="1F4E79"/>
                </a:solidFill>
              </a:rPr>
              <a:t>                                                                                                        </a:t>
            </a:r>
          </a:p>
          <a:p>
            <a:pPr algn="l"/>
            <a:r>
              <a:rPr lang="en-US" sz="3600" dirty="0">
                <a:solidFill>
                  <a:srgbClr val="1F4E79"/>
                </a:solidFill>
              </a:rPr>
              <a:t>	</a:t>
            </a:r>
            <a:r>
              <a:rPr lang="en-US" sz="3600" dirty="0" smtClean="0">
                <a:solidFill>
                  <a:srgbClr val="1F4E79"/>
                </a:solidFill>
              </a:rPr>
              <a:t>						</a:t>
            </a:r>
            <a:endParaRPr lang="en-US" sz="2800" dirty="0">
              <a:solidFill>
                <a:srgbClr val="1F4E79"/>
              </a:solidFill>
            </a:endParaRPr>
          </a:p>
        </p:txBody>
      </p:sp>
      <p:sp>
        <p:nvSpPr>
          <p:cNvPr id="4" name="TextBox 3"/>
          <p:cNvSpPr txBox="1"/>
          <p:nvPr/>
        </p:nvSpPr>
        <p:spPr>
          <a:xfrm>
            <a:off x="7543621" y="6017615"/>
            <a:ext cx="3473130" cy="430887"/>
          </a:xfrm>
          <a:prstGeom prst="rect">
            <a:avLst/>
          </a:prstGeom>
          <a:noFill/>
        </p:spPr>
        <p:txBody>
          <a:bodyPr wrap="none" rtlCol="0">
            <a:spAutoFit/>
          </a:bodyPr>
          <a:lstStyle/>
          <a:p>
            <a:r>
              <a:rPr lang="en-US" sz="2200" dirty="0">
                <a:solidFill>
                  <a:srgbClr val="1F4E79"/>
                </a:solidFill>
              </a:rPr>
              <a:t>Source: FP-104-23-001, pg. 1</a:t>
            </a:r>
          </a:p>
        </p:txBody>
      </p:sp>
    </p:spTree>
    <p:extLst>
      <p:ext uri="{BB962C8B-B14F-4D97-AF65-F5344CB8AC3E}">
        <p14:creationId xmlns:p14="http://schemas.microsoft.com/office/powerpoint/2010/main" val="2848734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443</TotalTime>
  <Words>1997</Words>
  <Application>Microsoft Office PowerPoint</Application>
  <PresentationFormat>Widescreen</PresentationFormat>
  <Paragraphs>221</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Tahoma</vt:lpstr>
      <vt:lpstr>Times New Roman</vt:lpstr>
      <vt:lpstr>Office Theme</vt:lpstr>
      <vt:lpstr>State Emergency Management Agency (SEMA)-Public Assistance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FEMA Policies 422, 324, and Closeout Recommendations</dc:title>
  <dc:creator>Boley, Matthew</dc:creator>
  <cp:lastModifiedBy>Wilbers, Amanda</cp:lastModifiedBy>
  <cp:revision>48</cp:revision>
  <dcterms:created xsi:type="dcterms:W3CDTF">2023-07-17T16:43:02Z</dcterms:created>
  <dcterms:modified xsi:type="dcterms:W3CDTF">2023-07-24T20:46:33Z</dcterms:modified>
</cp:coreProperties>
</file>